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68" r:id="rId2"/>
    <p:sldId id="304" r:id="rId3"/>
    <p:sldId id="286" r:id="rId4"/>
    <p:sldId id="538" r:id="rId5"/>
    <p:sldId id="541" r:id="rId6"/>
    <p:sldId id="546" r:id="rId7"/>
    <p:sldId id="547" r:id="rId8"/>
    <p:sldId id="548" r:id="rId9"/>
    <p:sldId id="549" r:id="rId10"/>
    <p:sldId id="257" r:id="rId11"/>
    <p:sldId id="550" r:id="rId12"/>
    <p:sldId id="552" r:id="rId13"/>
    <p:sldId id="551" r:id="rId14"/>
    <p:sldId id="564" r:id="rId15"/>
    <p:sldId id="563" r:id="rId16"/>
    <p:sldId id="544" r:id="rId17"/>
    <p:sldId id="553" r:id="rId18"/>
    <p:sldId id="554" r:id="rId19"/>
    <p:sldId id="555" r:id="rId20"/>
    <p:sldId id="556" r:id="rId21"/>
    <p:sldId id="559" r:id="rId22"/>
    <p:sldId id="565" r:id="rId23"/>
    <p:sldId id="562" r:id="rId24"/>
    <p:sldId id="566" r:id="rId25"/>
    <p:sldId id="545" r:id="rId26"/>
    <p:sldId id="557" r:id="rId27"/>
    <p:sldId id="558" r:id="rId28"/>
    <p:sldId id="567" r:id="rId29"/>
    <p:sldId id="27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1F2A"/>
    <a:srgbClr val="740003"/>
    <a:srgbClr val="00561F"/>
    <a:srgbClr val="204E72"/>
    <a:srgbClr val="436988"/>
    <a:srgbClr val="FFFFFF"/>
    <a:srgbClr val="00FF00"/>
    <a:srgbClr val="0000CC"/>
    <a:srgbClr val="00FF99"/>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26" autoAdjust="0"/>
    <p:restoredTop sz="94154" autoAdjust="0"/>
  </p:normalViewPr>
  <p:slideViewPr>
    <p:cSldViewPr snapToGrid="0">
      <p:cViewPr varScale="1">
        <p:scale>
          <a:sx n="108" d="100"/>
          <a:sy n="108" d="100"/>
        </p:scale>
        <p:origin x="174" y="10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p:cViewPr>
        <p:scale>
          <a:sx n="81" d="100"/>
          <a:sy n="81" d="100"/>
        </p:scale>
        <p:origin x="2706" y="39"/>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gif>
</file>

<file path=ppt/media/image12.png>
</file>

<file path=ppt/media/image13.png>
</file>

<file path=ppt/media/image14.gif>
</file>

<file path=ppt/media/image15.jpg>
</file>

<file path=ppt/media/image16.jpg>
</file>

<file path=ppt/media/image17.gif>
</file>

<file path=ppt/media/image18.jpg>
</file>

<file path=ppt/media/image19.gif>
</file>

<file path=ppt/media/image2.jpeg>
</file>

<file path=ppt/media/image20.jpg>
</file>

<file path=ppt/media/image21.jpg>
</file>

<file path=ppt/media/image2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A552A8-ECE7-49AA-8726-BE90DBC11947}" type="datetimeFigureOut">
              <a:rPr lang="zh-CN" altLang="en-US" smtClean="0"/>
              <a:pPr/>
              <a:t>2022/08/15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8EAD77-486C-432B-9EE9-E6FD5C91EB8A}" type="slidenum">
              <a:rPr lang="zh-CN" altLang="en-US" smtClean="0"/>
              <a:pPr/>
              <a:t>‹#›</a:t>
            </a:fld>
            <a:endParaRPr lang="zh-CN" altLang="en-US"/>
          </a:p>
        </p:txBody>
      </p:sp>
    </p:spTree>
    <p:extLst>
      <p:ext uri="{BB962C8B-B14F-4D97-AF65-F5344CB8AC3E}">
        <p14:creationId xmlns:p14="http://schemas.microsoft.com/office/powerpoint/2010/main" val="969368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a:t>
            </a:fld>
            <a:endParaRPr lang="zh-CN" altLang="en-US"/>
          </a:p>
        </p:txBody>
      </p:sp>
    </p:spTree>
    <p:extLst>
      <p:ext uri="{BB962C8B-B14F-4D97-AF65-F5344CB8AC3E}">
        <p14:creationId xmlns:p14="http://schemas.microsoft.com/office/powerpoint/2010/main" val="7015861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原型图与总结</a:t>
            </a:r>
          </a:p>
        </p:txBody>
      </p:sp>
      <p:sp>
        <p:nvSpPr>
          <p:cNvPr id="4" name="灯片编号占位符 3"/>
          <p:cNvSpPr>
            <a:spLocks noGrp="1"/>
          </p:cNvSpPr>
          <p:nvPr>
            <p:ph type="sldNum" sz="quarter" idx="5"/>
          </p:nvPr>
        </p:nvSpPr>
        <p:spPr/>
        <p:txBody>
          <a:bodyPr/>
          <a:lstStyle/>
          <a:p>
            <a:fld id="{B18EAD77-486C-432B-9EE9-E6FD5C91EB8A}" type="slidenum">
              <a:rPr lang="zh-CN" altLang="en-US" smtClean="0"/>
              <a:pPr/>
              <a:t>10</a:t>
            </a:fld>
            <a:endParaRPr lang="zh-CN" altLang="en-US"/>
          </a:p>
        </p:txBody>
      </p:sp>
    </p:spTree>
    <p:extLst>
      <p:ext uri="{BB962C8B-B14F-4D97-AF65-F5344CB8AC3E}">
        <p14:creationId xmlns:p14="http://schemas.microsoft.com/office/powerpoint/2010/main" val="3609591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11</a:t>
            </a:fld>
            <a:endParaRPr lang="zh-CN" altLang="en-US"/>
          </a:p>
        </p:txBody>
      </p:sp>
    </p:spTree>
    <p:extLst>
      <p:ext uri="{BB962C8B-B14F-4D97-AF65-F5344CB8AC3E}">
        <p14:creationId xmlns:p14="http://schemas.microsoft.com/office/powerpoint/2010/main" val="39156290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12</a:t>
            </a:fld>
            <a:endParaRPr lang="zh-CN" altLang="en-US"/>
          </a:p>
        </p:txBody>
      </p:sp>
    </p:spTree>
    <p:extLst>
      <p:ext uri="{BB962C8B-B14F-4D97-AF65-F5344CB8AC3E}">
        <p14:creationId xmlns:p14="http://schemas.microsoft.com/office/powerpoint/2010/main" val="1731098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13</a:t>
            </a:fld>
            <a:endParaRPr lang="zh-CN" altLang="en-US"/>
          </a:p>
        </p:txBody>
      </p:sp>
    </p:spTree>
    <p:extLst>
      <p:ext uri="{BB962C8B-B14F-4D97-AF65-F5344CB8AC3E}">
        <p14:creationId xmlns:p14="http://schemas.microsoft.com/office/powerpoint/2010/main" val="261251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14</a:t>
            </a:fld>
            <a:endParaRPr lang="zh-CN" altLang="en-US"/>
          </a:p>
        </p:txBody>
      </p:sp>
    </p:spTree>
    <p:extLst>
      <p:ext uri="{BB962C8B-B14F-4D97-AF65-F5344CB8AC3E}">
        <p14:creationId xmlns:p14="http://schemas.microsoft.com/office/powerpoint/2010/main" val="263001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15</a:t>
            </a:fld>
            <a:endParaRPr lang="zh-CN" altLang="en-US"/>
          </a:p>
        </p:txBody>
      </p:sp>
    </p:spTree>
    <p:extLst>
      <p:ext uri="{BB962C8B-B14F-4D97-AF65-F5344CB8AC3E}">
        <p14:creationId xmlns:p14="http://schemas.microsoft.com/office/powerpoint/2010/main" val="1093918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17</a:t>
            </a:fld>
            <a:endParaRPr lang="zh-CN" altLang="en-US"/>
          </a:p>
        </p:txBody>
      </p:sp>
    </p:spTree>
    <p:extLst>
      <p:ext uri="{BB962C8B-B14F-4D97-AF65-F5344CB8AC3E}">
        <p14:creationId xmlns:p14="http://schemas.microsoft.com/office/powerpoint/2010/main" val="893526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18</a:t>
            </a:fld>
            <a:endParaRPr lang="zh-CN" altLang="en-US"/>
          </a:p>
        </p:txBody>
      </p:sp>
    </p:spTree>
    <p:extLst>
      <p:ext uri="{BB962C8B-B14F-4D97-AF65-F5344CB8AC3E}">
        <p14:creationId xmlns:p14="http://schemas.microsoft.com/office/powerpoint/2010/main" val="2515074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19</a:t>
            </a:fld>
            <a:endParaRPr lang="zh-CN" altLang="en-US"/>
          </a:p>
        </p:txBody>
      </p:sp>
    </p:spTree>
    <p:extLst>
      <p:ext uri="{BB962C8B-B14F-4D97-AF65-F5344CB8AC3E}">
        <p14:creationId xmlns:p14="http://schemas.microsoft.com/office/powerpoint/2010/main" val="9148065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20</a:t>
            </a:fld>
            <a:endParaRPr lang="zh-CN" altLang="en-US"/>
          </a:p>
        </p:txBody>
      </p:sp>
    </p:spTree>
    <p:extLst>
      <p:ext uri="{BB962C8B-B14F-4D97-AF65-F5344CB8AC3E}">
        <p14:creationId xmlns:p14="http://schemas.microsoft.com/office/powerpoint/2010/main" val="194592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8EAD77-486C-432B-9EE9-E6FD5C91EB8A}" type="slidenum">
              <a:rPr lang="zh-CN" altLang="en-US" smtClean="0"/>
              <a:pPr/>
              <a:t>2</a:t>
            </a:fld>
            <a:endParaRPr lang="zh-CN" altLang="en-US"/>
          </a:p>
        </p:txBody>
      </p:sp>
    </p:spTree>
    <p:extLst>
      <p:ext uri="{BB962C8B-B14F-4D97-AF65-F5344CB8AC3E}">
        <p14:creationId xmlns:p14="http://schemas.microsoft.com/office/powerpoint/2010/main" val="41092485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21</a:t>
            </a:fld>
            <a:endParaRPr lang="zh-CN" altLang="en-US"/>
          </a:p>
        </p:txBody>
      </p:sp>
    </p:spTree>
    <p:extLst>
      <p:ext uri="{BB962C8B-B14F-4D97-AF65-F5344CB8AC3E}">
        <p14:creationId xmlns:p14="http://schemas.microsoft.com/office/powerpoint/2010/main" val="13861263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22</a:t>
            </a:fld>
            <a:endParaRPr lang="zh-CN" altLang="en-US"/>
          </a:p>
        </p:txBody>
      </p:sp>
    </p:spTree>
    <p:extLst>
      <p:ext uri="{BB962C8B-B14F-4D97-AF65-F5344CB8AC3E}">
        <p14:creationId xmlns:p14="http://schemas.microsoft.com/office/powerpoint/2010/main" val="738835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23</a:t>
            </a:fld>
            <a:endParaRPr lang="zh-CN" altLang="en-US"/>
          </a:p>
        </p:txBody>
      </p:sp>
    </p:spTree>
    <p:extLst>
      <p:ext uri="{BB962C8B-B14F-4D97-AF65-F5344CB8AC3E}">
        <p14:creationId xmlns:p14="http://schemas.microsoft.com/office/powerpoint/2010/main" val="2990077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24</a:t>
            </a:fld>
            <a:endParaRPr lang="zh-CN" altLang="en-US"/>
          </a:p>
        </p:txBody>
      </p:sp>
    </p:spTree>
    <p:extLst>
      <p:ext uri="{BB962C8B-B14F-4D97-AF65-F5344CB8AC3E}">
        <p14:creationId xmlns:p14="http://schemas.microsoft.com/office/powerpoint/2010/main" val="26712146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26</a:t>
            </a:fld>
            <a:endParaRPr lang="zh-CN" altLang="en-US"/>
          </a:p>
        </p:txBody>
      </p:sp>
    </p:spTree>
    <p:extLst>
      <p:ext uri="{BB962C8B-B14F-4D97-AF65-F5344CB8AC3E}">
        <p14:creationId xmlns:p14="http://schemas.microsoft.com/office/powerpoint/2010/main" val="21216979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27</a:t>
            </a:fld>
            <a:endParaRPr lang="zh-CN" altLang="en-US"/>
          </a:p>
        </p:txBody>
      </p:sp>
    </p:spTree>
    <p:extLst>
      <p:ext uri="{BB962C8B-B14F-4D97-AF65-F5344CB8AC3E}">
        <p14:creationId xmlns:p14="http://schemas.microsoft.com/office/powerpoint/2010/main" val="18349478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28</a:t>
            </a:fld>
            <a:endParaRPr lang="zh-CN" altLang="en-US"/>
          </a:p>
        </p:txBody>
      </p:sp>
    </p:spTree>
    <p:extLst>
      <p:ext uri="{BB962C8B-B14F-4D97-AF65-F5344CB8AC3E}">
        <p14:creationId xmlns:p14="http://schemas.microsoft.com/office/powerpoint/2010/main" val="41165260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chemeClr val="bg1"/>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29</a:t>
            </a:fld>
            <a:endParaRPr lang="zh-CN" altLang="en-US"/>
          </a:p>
        </p:txBody>
      </p:sp>
    </p:spTree>
    <p:extLst>
      <p:ext uri="{BB962C8B-B14F-4D97-AF65-F5344CB8AC3E}">
        <p14:creationId xmlns:p14="http://schemas.microsoft.com/office/powerpoint/2010/main" val="3433953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3</a:t>
            </a:fld>
            <a:endParaRPr lang="zh-CN" altLang="en-US"/>
          </a:p>
        </p:txBody>
      </p:sp>
    </p:spTree>
    <p:extLst>
      <p:ext uri="{BB962C8B-B14F-4D97-AF65-F5344CB8AC3E}">
        <p14:creationId xmlns:p14="http://schemas.microsoft.com/office/powerpoint/2010/main" val="1754270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4</a:t>
            </a:fld>
            <a:endParaRPr lang="zh-CN" altLang="en-US"/>
          </a:p>
        </p:txBody>
      </p:sp>
    </p:spTree>
    <p:extLst>
      <p:ext uri="{BB962C8B-B14F-4D97-AF65-F5344CB8AC3E}">
        <p14:creationId xmlns:p14="http://schemas.microsoft.com/office/powerpoint/2010/main" val="3649670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18EAD77-486C-432B-9EE9-E6FD5C91EB8A}" type="slidenum">
              <a:rPr lang="zh-CN" altLang="en-US" smtClean="0"/>
              <a:pPr/>
              <a:t>5</a:t>
            </a:fld>
            <a:endParaRPr lang="zh-CN" altLang="en-US"/>
          </a:p>
        </p:txBody>
      </p:sp>
    </p:spTree>
    <p:extLst>
      <p:ext uri="{BB962C8B-B14F-4D97-AF65-F5344CB8AC3E}">
        <p14:creationId xmlns:p14="http://schemas.microsoft.com/office/powerpoint/2010/main" val="2973606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6</a:t>
            </a:fld>
            <a:endParaRPr lang="zh-CN" altLang="en-US"/>
          </a:p>
        </p:txBody>
      </p:sp>
    </p:spTree>
    <p:extLst>
      <p:ext uri="{BB962C8B-B14F-4D97-AF65-F5344CB8AC3E}">
        <p14:creationId xmlns:p14="http://schemas.microsoft.com/office/powerpoint/2010/main" val="525341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7</a:t>
            </a:fld>
            <a:endParaRPr lang="zh-CN" altLang="en-US"/>
          </a:p>
        </p:txBody>
      </p:sp>
    </p:spTree>
    <p:extLst>
      <p:ext uri="{BB962C8B-B14F-4D97-AF65-F5344CB8AC3E}">
        <p14:creationId xmlns:p14="http://schemas.microsoft.com/office/powerpoint/2010/main" val="2665631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8</a:t>
            </a:fld>
            <a:endParaRPr lang="zh-CN" altLang="en-US"/>
          </a:p>
        </p:txBody>
      </p:sp>
    </p:spTree>
    <p:extLst>
      <p:ext uri="{BB962C8B-B14F-4D97-AF65-F5344CB8AC3E}">
        <p14:creationId xmlns:p14="http://schemas.microsoft.com/office/powerpoint/2010/main" val="1865429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bg1">
                    <a:lumMod val="50000"/>
                  </a:schemeClr>
                </a:solidFill>
                <a:latin typeface="微软雅黑" panose="020B0503020204020204" pitchFamily="34" charset="-122"/>
                <a:ea typeface="微软雅黑" panose="020B0503020204020204" pitchFamily="34" charset="-122"/>
              </a:rPr>
              <a:t>按时换届交接</a:t>
            </a:r>
            <a:endParaRPr lang="zh-CN" altLang="en-US" dirty="0"/>
          </a:p>
          <a:p>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fld id="{B18EAD77-486C-432B-9EE9-E6FD5C91EB8A}" type="slidenum">
              <a:rPr lang="zh-CN" altLang="en-US" smtClean="0"/>
              <a:pPr/>
              <a:t>9</a:t>
            </a:fld>
            <a:endParaRPr lang="zh-CN" altLang="en-US"/>
          </a:p>
        </p:txBody>
      </p:sp>
    </p:spTree>
    <p:extLst>
      <p:ext uri="{BB962C8B-B14F-4D97-AF65-F5344CB8AC3E}">
        <p14:creationId xmlns:p14="http://schemas.microsoft.com/office/powerpoint/2010/main" val="14092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C17F9E5-2C3F-427E-9E18-8DB1205C1BD4}" type="datetimeFigureOut">
              <a:rPr lang="zh-CN" altLang="en-US" smtClean="0"/>
              <a:pPr/>
              <a:t>2022/08/15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1635508-54A0-4FB0-A4C5-6467DE85E924}"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17F9E5-2C3F-427E-9E18-8DB1205C1BD4}" type="datetimeFigureOut">
              <a:rPr lang="zh-CN" altLang="en-US" smtClean="0"/>
              <a:pPr/>
              <a:t>2022/08/15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635508-54A0-4FB0-A4C5-6467DE85E924}"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1.gif"/><Relationship Id="rId3" Type="http://schemas.openxmlformats.org/officeDocument/2006/relationships/image" Target="../media/image7.pn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14.gif"/></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21.jpg"/><Relationship Id="rId4" Type="http://schemas.openxmlformats.org/officeDocument/2006/relationships/image" Target="../media/image20.jpg"/></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mailto:tangzh33@mail2.sysu.edu.cn" TargetMode="External"/><Relationship Id="rId5" Type="http://schemas.openxmlformats.org/officeDocument/2006/relationships/hyperlink" Target="mailto:hrpccs@foxmail.com" TargetMode="External"/><Relationship Id="rId4" Type="http://schemas.openxmlformats.org/officeDocument/2006/relationships/hyperlink" Target="mailto:2941845883@qq.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980992B-A486-430C-A180-2758E93E29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0323" r="14726" b="48018"/>
          <a:stretch/>
        </p:blipFill>
        <p:spPr>
          <a:xfrm>
            <a:off x="0" y="5273871"/>
            <a:ext cx="5545698" cy="1544160"/>
          </a:xfrm>
          <a:prstGeom prst="rect">
            <a:avLst/>
          </a:prstGeom>
        </p:spPr>
      </p:pic>
      <p:sp>
        <p:nvSpPr>
          <p:cNvPr id="14" name="矩形 13"/>
          <p:cNvSpPr/>
          <p:nvPr/>
        </p:nvSpPr>
        <p:spPr>
          <a:xfrm>
            <a:off x="1883" y="5224812"/>
            <a:ext cx="12192000" cy="1634689"/>
          </a:xfrm>
          <a:prstGeom prst="rect">
            <a:avLst/>
          </a:prstGeom>
          <a:gradFill>
            <a:gsLst>
              <a:gs pos="0">
                <a:srgbClr val="204E72"/>
              </a:gs>
              <a:gs pos="80000">
                <a:srgbClr val="204E72">
                  <a:alpha val="80000"/>
                </a:srgbClr>
              </a:gs>
              <a:gs pos="48000">
                <a:srgbClr val="204E72"/>
              </a:gs>
              <a:gs pos="100000">
                <a:srgbClr val="204E72">
                  <a:alpha val="73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204E72"/>
              </a:solidFill>
            </a:endParaRPr>
          </a:p>
        </p:txBody>
      </p:sp>
      <p:sp>
        <p:nvSpPr>
          <p:cNvPr id="15" name="矩形 14"/>
          <p:cNvSpPr/>
          <p:nvPr/>
        </p:nvSpPr>
        <p:spPr>
          <a:xfrm>
            <a:off x="0" y="5053673"/>
            <a:ext cx="12192000" cy="77108"/>
          </a:xfrm>
          <a:prstGeom prst="rect">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341586" y="1864695"/>
            <a:ext cx="9508828" cy="1785104"/>
          </a:xfrm>
          <a:prstGeom prst="rect">
            <a:avLst/>
          </a:prstGeom>
          <a:noFill/>
        </p:spPr>
        <p:txBody>
          <a:bodyPr wrap="square" rtlCol="0">
            <a:spAutoFit/>
          </a:bodyPr>
          <a:lstStyle/>
          <a:p>
            <a:pPr algn="ctr"/>
            <a:r>
              <a:rPr lang="en-US" altLang="zh-CN" sz="5400" b="1" dirty="0" err="1">
                <a:solidFill>
                  <a:srgbClr val="204E72"/>
                </a:solidFill>
                <a:latin typeface="微软雅黑" panose="020B0503020204020204" pitchFamily="34" charset="-122"/>
                <a:ea typeface="微软雅黑" panose="020B0503020204020204" pitchFamily="34" charset="-122"/>
              </a:rPr>
              <a:t>Crashcrawler</a:t>
            </a:r>
            <a:endParaRPr lang="en-US" altLang="zh-CN" sz="5400" b="1" dirty="0">
              <a:solidFill>
                <a:srgbClr val="204E72"/>
              </a:solidFill>
              <a:latin typeface="微软雅黑" panose="020B0503020204020204" pitchFamily="34" charset="-122"/>
              <a:ea typeface="微软雅黑" panose="020B0503020204020204" pitchFamily="34" charset="-122"/>
            </a:endParaRPr>
          </a:p>
          <a:p>
            <a:pPr algn="ctr"/>
            <a:endParaRPr lang="en-US" altLang="zh-CN" sz="2800" b="1" dirty="0">
              <a:solidFill>
                <a:srgbClr val="204E72"/>
              </a:solidFill>
              <a:latin typeface="微软雅黑" panose="020B0503020204020204" pitchFamily="34" charset="-122"/>
              <a:ea typeface="微软雅黑" panose="020B0503020204020204" pitchFamily="34" charset="-122"/>
            </a:endParaRPr>
          </a:p>
          <a:p>
            <a:pPr algn="ctr"/>
            <a:r>
              <a:rPr lang="en-US" altLang="zh-CN" sz="2800" b="1" dirty="0">
                <a:solidFill>
                  <a:srgbClr val="204E72"/>
                </a:solidFill>
                <a:latin typeface="微软雅黑" panose="020B0503020204020204" pitchFamily="34" charset="-122"/>
                <a:ea typeface="微软雅黑" panose="020B0503020204020204" pitchFamily="34" charset="-122"/>
              </a:rPr>
              <a:t>——</a:t>
            </a:r>
            <a:r>
              <a:rPr lang="zh-CN" altLang="en-US" sz="2800" b="1" dirty="0">
                <a:solidFill>
                  <a:srgbClr val="204E72"/>
                </a:solidFill>
                <a:latin typeface="微软雅黑" panose="020B0503020204020204" pitchFamily="34" charset="-122"/>
                <a:ea typeface="微软雅黑" panose="020B0503020204020204" pitchFamily="34" charset="-122"/>
              </a:rPr>
              <a:t>基于</a:t>
            </a:r>
            <a:r>
              <a:rPr lang="en-US" altLang="zh-CN" sz="2800" b="1" dirty="0" err="1">
                <a:solidFill>
                  <a:srgbClr val="204E72"/>
                </a:solidFill>
                <a:latin typeface="微软雅黑" panose="020B0503020204020204" pitchFamily="34" charset="-122"/>
                <a:ea typeface="微软雅黑" panose="020B0503020204020204" pitchFamily="34" charset="-122"/>
              </a:rPr>
              <a:t>eBPF</a:t>
            </a:r>
            <a:r>
              <a:rPr lang="zh-CN" altLang="en-US" sz="2800" b="1" dirty="0">
                <a:solidFill>
                  <a:srgbClr val="204E72"/>
                </a:solidFill>
                <a:latin typeface="微软雅黑" panose="020B0503020204020204" pitchFamily="34" charset="-122"/>
                <a:ea typeface="微软雅黑" panose="020B0503020204020204" pitchFamily="34" charset="-122"/>
              </a:rPr>
              <a:t>的</a:t>
            </a:r>
            <a:r>
              <a:rPr lang="en-US" altLang="zh-CN" sz="2800" b="1" dirty="0">
                <a:solidFill>
                  <a:srgbClr val="204E72"/>
                </a:solidFill>
                <a:latin typeface="微软雅黑" panose="020B0503020204020204" pitchFamily="34" charset="-122"/>
                <a:ea typeface="微软雅黑" panose="020B0503020204020204" pitchFamily="34" charset="-122"/>
              </a:rPr>
              <a:t>Linux</a:t>
            </a:r>
            <a:r>
              <a:rPr lang="zh-CN" altLang="en-US" sz="2800" b="1" dirty="0">
                <a:solidFill>
                  <a:srgbClr val="204E72"/>
                </a:solidFill>
                <a:latin typeface="微软雅黑" panose="020B0503020204020204" pitchFamily="34" charset="-122"/>
                <a:ea typeface="微软雅黑" panose="020B0503020204020204" pitchFamily="34" charset="-122"/>
              </a:rPr>
              <a:t>崩溃崩溃收集及崩溃日志生成组件</a:t>
            </a:r>
          </a:p>
        </p:txBody>
      </p:sp>
      <p:pic>
        <p:nvPicPr>
          <p:cNvPr id="4" name="图片 3">
            <a:extLst>
              <a:ext uri="{FF2B5EF4-FFF2-40B4-BE49-F238E27FC236}">
                <a16:creationId xmlns:a16="http://schemas.microsoft.com/office/drawing/2014/main" id="{3689147D-DAA3-44D2-B18D-5ACE844C953F}"/>
              </a:ext>
            </a:extLst>
          </p:cNvPr>
          <p:cNvPicPr>
            <a:picLocks noChangeAspect="1"/>
          </p:cNvPicPr>
          <p:nvPr/>
        </p:nvPicPr>
        <p:blipFill>
          <a:blip r:embed="rId4"/>
          <a:stretch>
            <a:fillRect/>
          </a:stretch>
        </p:blipFill>
        <p:spPr>
          <a:xfrm>
            <a:off x="773753" y="129486"/>
            <a:ext cx="1756805" cy="19389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2CA8AD8-8044-27D2-0DFF-735E7965B067}"/>
              </a:ext>
            </a:extLst>
          </p:cNvPr>
          <p:cNvGrpSpPr/>
          <p:nvPr/>
        </p:nvGrpSpPr>
        <p:grpSpPr>
          <a:xfrm>
            <a:off x="62374" y="767166"/>
            <a:ext cx="12114255" cy="6006496"/>
            <a:chOff x="62374" y="0"/>
            <a:chExt cx="12114255" cy="6773662"/>
          </a:xfrm>
        </p:grpSpPr>
        <p:sp>
          <p:nvSpPr>
            <p:cNvPr id="99" name="文本框 98">
              <a:extLst>
                <a:ext uri="{FF2B5EF4-FFF2-40B4-BE49-F238E27FC236}">
                  <a16:creationId xmlns:a16="http://schemas.microsoft.com/office/drawing/2014/main" id="{95DE3CA2-6713-495E-A962-7C87BB402D1A}"/>
                </a:ext>
              </a:extLst>
            </p:cNvPr>
            <p:cNvSpPr txBox="1"/>
            <p:nvPr/>
          </p:nvSpPr>
          <p:spPr>
            <a:xfrm>
              <a:off x="62374" y="4864429"/>
              <a:ext cx="4305300" cy="1909233"/>
            </a:xfrm>
            <a:prstGeom prst="rect">
              <a:avLst/>
            </a:prstGeom>
            <a:noFill/>
            <a:ln>
              <a:solidFill>
                <a:schemeClr val="tx1"/>
              </a:solidFill>
            </a:ln>
          </p:spPr>
          <p:txBody>
            <a:bodyPr wrap="square" rtlCol="0">
              <a:spAutoFit/>
            </a:bodyPr>
            <a:lstStyle/>
            <a:p>
              <a:endParaRPr lang="zh-CN" altLang="en-US" dirty="0"/>
            </a:p>
          </p:txBody>
        </p:sp>
        <p:cxnSp>
          <p:nvCxnSpPr>
            <p:cNvPr id="3" name="直接连接符 2">
              <a:extLst>
                <a:ext uri="{FF2B5EF4-FFF2-40B4-BE49-F238E27FC236}">
                  <a16:creationId xmlns:a16="http://schemas.microsoft.com/office/drawing/2014/main" id="{1128B1C3-E0FF-481A-800C-440616CCDA0C}"/>
                </a:ext>
              </a:extLst>
            </p:cNvPr>
            <p:cNvCxnSpPr/>
            <p:nvPr/>
          </p:nvCxnSpPr>
          <p:spPr>
            <a:xfrm>
              <a:off x="768350" y="3187700"/>
              <a:ext cx="10655300" cy="71967"/>
            </a:xfrm>
            <a:prstGeom prst="line">
              <a:avLst/>
            </a:prstGeom>
          </p:spPr>
          <p:style>
            <a:lnRef idx="1">
              <a:schemeClr val="accent1"/>
            </a:lnRef>
            <a:fillRef idx="0">
              <a:schemeClr val="accent1"/>
            </a:fillRef>
            <a:effectRef idx="0">
              <a:schemeClr val="accent1"/>
            </a:effectRef>
            <a:fontRef idx="minor">
              <a:schemeClr val="tx1"/>
            </a:fontRef>
          </p:style>
        </p:cxnSp>
        <p:sp>
          <p:nvSpPr>
            <p:cNvPr id="4" name="矩形 3">
              <a:extLst>
                <a:ext uri="{FF2B5EF4-FFF2-40B4-BE49-F238E27FC236}">
                  <a16:creationId xmlns:a16="http://schemas.microsoft.com/office/drawing/2014/main" id="{2436F176-A651-4FDD-A620-BFAF41D7DD99}"/>
                </a:ext>
              </a:extLst>
            </p:cNvPr>
            <p:cNvSpPr/>
            <p:nvPr/>
          </p:nvSpPr>
          <p:spPr>
            <a:xfrm>
              <a:off x="11253760" y="3316739"/>
              <a:ext cx="75988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30BBB51D-BB6B-44CD-A8CA-C3F4F8686FB6}"/>
                </a:ext>
              </a:extLst>
            </p:cNvPr>
            <p:cNvSpPr txBox="1"/>
            <p:nvPr/>
          </p:nvSpPr>
          <p:spPr>
            <a:xfrm>
              <a:off x="11194495" y="3281349"/>
              <a:ext cx="886884" cy="369332"/>
            </a:xfrm>
            <a:prstGeom prst="rect">
              <a:avLst/>
            </a:prstGeom>
            <a:noFill/>
          </p:spPr>
          <p:txBody>
            <a:bodyPr wrap="square" rtlCol="0">
              <a:spAutoFit/>
            </a:bodyPr>
            <a:lstStyle/>
            <a:p>
              <a:r>
                <a:rPr lang="zh-CN" altLang="en-US" dirty="0"/>
                <a:t>内核态</a:t>
              </a:r>
            </a:p>
          </p:txBody>
        </p:sp>
        <p:sp>
          <p:nvSpPr>
            <p:cNvPr id="6" name="矩形 5">
              <a:extLst>
                <a:ext uri="{FF2B5EF4-FFF2-40B4-BE49-F238E27FC236}">
                  <a16:creationId xmlns:a16="http://schemas.microsoft.com/office/drawing/2014/main" id="{9A319164-422B-4BC3-ADD5-031157571356}"/>
                </a:ext>
              </a:extLst>
            </p:cNvPr>
            <p:cNvSpPr/>
            <p:nvPr/>
          </p:nvSpPr>
          <p:spPr>
            <a:xfrm>
              <a:off x="11281278" y="2876821"/>
              <a:ext cx="726017" cy="279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8550D097-6063-441D-9A42-1FE2D9716FBA}"/>
                </a:ext>
              </a:extLst>
            </p:cNvPr>
            <p:cNvSpPr txBox="1"/>
            <p:nvPr/>
          </p:nvSpPr>
          <p:spPr>
            <a:xfrm>
              <a:off x="11194495" y="2836087"/>
              <a:ext cx="982134" cy="369332"/>
            </a:xfrm>
            <a:prstGeom prst="rect">
              <a:avLst/>
            </a:prstGeom>
            <a:noFill/>
          </p:spPr>
          <p:txBody>
            <a:bodyPr wrap="square" rtlCol="0">
              <a:spAutoFit/>
            </a:bodyPr>
            <a:lstStyle/>
            <a:p>
              <a:r>
                <a:rPr lang="zh-CN" altLang="en-US" dirty="0"/>
                <a:t>用户态</a:t>
              </a:r>
            </a:p>
          </p:txBody>
        </p:sp>
        <p:sp>
          <p:nvSpPr>
            <p:cNvPr id="9" name="流程图: 过程 8">
              <a:extLst>
                <a:ext uri="{FF2B5EF4-FFF2-40B4-BE49-F238E27FC236}">
                  <a16:creationId xmlns:a16="http://schemas.microsoft.com/office/drawing/2014/main" id="{FA174873-0098-4042-BD4A-7DCC7430BE20}"/>
                </a:ext>
              </a:extLst>
            </p:cNvPr>
            <p:cNvSpPr/>
            <p:nvPr/>
          </p:nvSpPr>
          <p:spPr>
            <a:xfrm>
              <a:off x="8450279" y="176729"/>
              <a:ext cx="877806" cy="61401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流程图: 过程 9">
              <a:extLst>
                <a:ext uri="{FF2B5EF4-FFF2-40B4-BE49-F238E27FC236}">
                  <a16:creationId xmlns:a16="http://schemas.microsoft.com/office/drawing/2014/main" id="{5CF17367-FBD0-4EC2-8768-F7BB5EF8E0B3}"/>
                </a:ext>
              </a:extLst>
            </p:cNvPr>
            <p:cNvSpPr/>
            <p:nvPr/>
          </p:nvSpPr>
          <p:spPr>
            <a:xfrm>
              <a:off x="6151340" y="141258"/>
              <a:ext cx="867414" cy="649783"/>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66EA948E-389C-4307-A20B-34D48222BCF7}"/>
                </a:ext>
              </a:extLst>
            </p:cNvPr>
            <p:cNvSpPr txBox="1"/>
            <p:nvPr/>
          </p:nvSpPr>
          <p:spPr>
            <a:xfrm>
              <a:off x="8453811" y="176729"/>
              <a:ext cx="1010143" cy="523220"/>
            </a:xfrm>
            <a:prstGeom prst="rect">
              <a:avLst/>
            </a:prstGeom>
            <a:noFill/>
          </p:spPr>
          <p:txBody>
            <a:bodyPr wrap="square" rtlCol="0">
              <a:spAutoFit/>
            </a:bodyPr>
            <a:lstStyle/>
            <a:p>
              <a:r>
                <a:rPr lang="zh-CN" altLang="en-US" sz="1400" dirty="0"/>
                <a:t>进程崩溃信息收集</a:t>
              </a:r>
            </a:p>
          </p:txBody>
        </p:sp>
        <p:sp>
          <p:nvSpPr>
            <p:cNvPr id="17" name="文本框 16">
              <a:extLst>
                <a:ext uri="{FF2B5EF4-FFF2-40B4-BE49-F238E27FC236}">
                  <a16:creationId xmlns:a16="http://schemas.microsoft.com/office/drawing/2014/main" id="{5CDDFA6D-A417-4CCE-8044-2458AC670019}"/>
                </a:ext>
              </a:extLst>
            </p:cNvPr>
            <p:cNvSpPr txBox="1"/>
            <p:nvPr/>
          </p:nvSpPr>
          <p:spPr>
            <a:xfrm>
              <a:off x="4776810" y="6350022"/>
              <a:ext cx="2953256" cy="369332"/>
            </a:xfrm>
            <a:prstGeom prst="rect">
              <a:avLst/>
            </a:prstGeom>
            <a:noFill/>
          </p:spPr>
          <p:txBody>
            <a:bodyPr wrap="square" rtlCol="0">
              <a:spAutoFit/>
            </a:bodyPr>
            <a:lstStyle/>
            <a:p>
              <a:r>
                <a:rPr lang="en-US" altLang="zh-CN" dirty="0"/>
                <a:t>BPF</a:t>
              </a:r>
              <a:r>
                <a:rPr lang="zh-CN" altLang="en-US" dirty="0"/>
                <a:t>程序 </a:t>
              </a:r>
              <a:r>
                <a:rPr lang="zh-CN" altLang="en-US" sz="1400" dirty="0"/>
                <a:t>过滤，追踪内核数据</a:t>
              </a:r>
              <a:endParaRPr lang="zh-CN" altLang="en-US" dirty="0"/>
            </a:p>
          </p:txBody>
        </p:sp>
        <p:sp>
          <p:nvSpPr>
            <p:cNvPr id="18" name="文本框 17">
              <a:extLst>
                <a:ext uri="{FF2B5EF4-FFF2-40B4-BE49-F238E27FC236}">
                  <a16:creationId xmlns:a16="http://schemas.microsoft.com/office/drawing/2014/main" id="{BA4B0A7D-F065-4E9D-8512-63B02772BA0A}"/>
                </a:ext>
              </a:extLst>
            </p:cNvPr>
            <p:cNvSpPr txBox="1"/>
            <p:nvPr/>
          </p:nvSpPr>
          <p:spPr>
            <a:xfrm>
              <a:off x="6185569" y="172039"/>
              <a:ext cx="829652" cy="523220"/>
            </a:xfrm>
            <a:prstGeom prst="rect">
              <a:avLst/>
            </a:prstGeom>
            <a:noFill/>
          </p:spPr>
          <p:txBody>
            <a:bodyPr wrap="square" rtlCol="0">
              <a:spAutoFit/>
            </a:bodyPr>
            <a:lstStyle/>
            <a:p>
              <a:r>
                <a:rPr lang="zh-CN" altLang="en-US" sz="1400" dirty="0"/>
                <a:t>组件部署阶段</a:t>
              </a:r>
            </a:p>
          </p:txBody>
        </p:sp>
        <p:sp>
          <p:nvSpPr>
            <p:cNvPr id="22" name="矩形 21">
              <a:extLst>
                <a:ext uri="{FF2B5EF4-FFF2-40B4-BE49-F238E27FC236}">
                  <a16:creationId xmlns:a16="http://schemas.microsoft.com/office/drawing/2014/main" id="{04B90CD5-5970-4B6A-9D8C-82070D0641A1}"/>
                </a:ext>
              </a:extLst>
            </p:cNvPr>
            <p:cNvSpPr/>
            <p:nvPr/>
          </p:nvSpPr>
          <p:spPr>
            <a:xfrm>
              <a:off x="1331588" y="3400434"/>
              <a:ext cx="1595789" cy="30777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0982BCB5-FE72-4AD9-9E66-06D825E7B7A0}"/>
                </a:ext>
              </a:extLst>
            </p:cNvPr>
            <p:cNvSpPr txBox="1"/>
            <p:nvPr/>
          </p:nvSpPr>
          <p:spPr>
            <a:xfrm>
              <a:off x="1310387" y="3378752"/>
              <a:ext cx="1655089" cy="347087"/>
            </a:xfrm>
            <a:prstGeom prst="rect">
              <a:avLst/>
            </a:prstGeom>
            <a:noFill/>
          </p:spPr>
          <p:txBody>
            <a:bodyPr wrap="square" rtlCol="0">
              <a:spAutoFit/>
            </a:bodyPr>
            <a:lstStyle/>
            <a:p>
              <a:r>
                <a:rPr lang="en-US" altLang="zh-CN" sz="1400" dirty="0" err="1"/>
                <a:t>kprobe_do_exit</a:t>
              </a:r>
              <a:endParaRPr lang="zh-CN" altLang="en-US" sz="1400" dirty="0"/>
            </a:p>
          </p:txBody>
        </p:sp>
        <p:cxnSp>
          <p:nvCxnSpPr>
            <p:cNvPr id="19" name="直接连接符 18">
              <a:extLst>
                <a:ext uri="{FF2B5EF4-FFF2-40B4-BE49-F238E27FC236}">
                  <a16:creationId xmlns:a16="http://schemas.microsoft.com/office/drawing/2014/main" id="{F1C85F06-C758-4784-B233-BD7B60A7EBF0}"/>
                </a:ext>
              </a:extLst>
            </p:cNvPr>
            <p:cNvCxnSpPr>
              <a:cxnSpLocks/>
            </p:cNvCxnSpPr>
            <p:nvPr/>
          </p:nvCxnSpPr>
          <p:spPr>
            <a:xfrm>
              <a:off x="5572296" y="0"/>
              <a:ext cx="19775" cy="3223683"/>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C6D09B53-4F9D-46DC-A3BF-B1A77BE642C2}"/>
                </a:ext>
              </a:extLst>
            </p:cNvPr>
            <p:cNvSpPr txBox="1"/>
            <p:nvPr/>
          </p:nvSpPr>
          <p:spPr>
            <a:xfrm>
              <a:off x="3841891" y="4903472"/>
              <a:ext cx="434814" cy="1815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zh-CN" altLang="en-US" sz="1600" dirty="0"/>
                <a:t>可移植版本分发</a:t>
              </a:r>
            </a:p>
          </p:txBody>
        </p:sp>
        <p:sp>
          <p:nvSpPr>
            <p:cNvPr id="47" name="文本框 46">
              <a:extLst>
                <a:ext uri="{FF2B5EF4-FFF2-40B4-BE49-F238E27FC236}">
                  <a16:creationId xmlns:a16="http://schemas.microsoft.com/office/drawing/2014/main" id="{D6BA8D63-0D8F-460A-B42A-1B6A96BA7038}"/>
                </a:ext>
              </a:extLst>
            </p:cNvPr>
            <p:cNvSpPr txBox="1"/>
            <p:nvPr/>
          </p:nvSpPr>
          <p:spPr>
            <a:xfrm>
              <a:off x="224154" y="6026856"/>
              <a:ext cx="2293288" cy="6463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marL="285750" indent="-285750">
                <a:buFont typeface="Arial" panose="020B0604020202020204" pitchFamily="34" charset="0"/>
                <a:buChar char="•"/>
              </a:pPr>
              <a:r>
                <a:rPr lang="en-US" altLang="zh-CN" dirty="0"/>
                <a:t>Libbpf + CO-RE</a:t>
              </a:r>
            </a:p>
            <a:p>
              <a:pPr marL="285750" indent="-285750">
                <a:buFont typeface="Arial" panose="020B0604020202020204" pitchFamily="34" charset="0"/>
                <a:buChar char="•"/>
              </a:pPr>
              <a:r>
                <a:rPr lang="en-US" altLang="zh-CN" dirty="0"/>
                <a:t>BTFGen</a:t>
              </a:r>
              <a:r>
                <a:rPr lang="zh-CN" altLang="en-US" dirty="0"/>
                <a:t> </a:t>
              </a:r>
              <a:r>
                <a:rPr lang="en-US" altLang="zh-CN" dirty="0"/>
                <a:t>+</a:t>
              </a:r>
              <a:r>
                <a:rPr lang="zh-CN" altLang="en-US" dirty="0"/>
                <a:t> </a:t>
              </a:r>
              <a:r>
                <a:rPr lang="en-US" altLang="zh-CN" dirty="0"/>
                <a:t>BTFHub</a:t>
              </a:r>
            </a:p>
          </p:txBody>
        </p:sp>
        <p:sp>
          <p:nvSpPr>
            <p:cNvPr id="59" name="文本框 58">
              <a:extLst>
                <a:ext uri="{FF2B5EF4-FFF2-40B4-BE49-F238E27FC236}">
                  <a16:creationId xmlns:a16="http://schemas.microsoft.com/office/drawing/2014/main" id="{6F32B7FF-EED8-48BC-B467-29CCA4638EE6}"/>
                </a:ext>
              </a:extLst>
            </p:cNvPr>
            <p:cNvSpPr txBox="1"/>
            <p:nvPr/>
          </p:nvSpPr>
          <p:spPr>
            <a:xfrm>
              <a:off x="6004764" y="830551"/>
              <a:ext cx="1154606" cy="276999"/>
            </a:xfrm>
            <a:prstGeom prst="rect">
              <a:avLst/>
            </a:prstGeom>
            <a:noFill/>
          </p:spPr>
          <p:txBody>
            <a:bodyPr wrap="square" rtlCol="0">
              <a:spAutoFit/>
            </a:bodyPr>
            <a:lstStyle/>
            <a:p>
              <a:r>
                <a:rPr lang="zh-CN" altLang="en-US" sz="1200" dirty="0"/>
                <a:t>加载</a:t>
              </a:r>
              <a:r>
                <a:rPr lang="en-US" altLang="zh-CN" sz="1200" dirty="0"/>
                <a:t>eBPF</a:t>
              </a:r>
              <a:r>
                <a:rPr lang="zh-CN" altLang="en-US" sz="1200" dirty="0"/>
                <a:t>程序</a:t>
              </a:r>
            </a:p>
          </p:txBody>
        </p:sp>
        <p:pic>
          <p:nvPicPr>
            <p:cNvPr id="66" name="图片 65">
              <a:extLst>
                <a:ext uri="{FF2B5EF4-FFF2-40B4-BE49-F238E27FC236}">
                  <a16:creationId xmlns:a16="http://schemas.microsoft.com/office/drawing/2014/main" id="{A102A23D-8BF4-4CA6-8978-774D71130E19}"/>
                </a:ext>
              </a:extLst>
            </p:cNvPr>
            <p:cNvPicPr>
              <a:picLocks noChangeAspect="1"/>
            </p:cNvPicPr>
            <p:nvPr/>
          </p:nvPicPr>
          <p:blipFill>
            <a:blip r:embed="rId3"/>
            <a:stretch>
              <a:fillRect/>
            </a:stretch>
          </p:blipFill>
          <p:spPr>
            <a:xfrm>
              <a:off x="8495487" y="4045590"/>
              <a:ext cx="3557208" cy="1625720"/>
            </a:xfrm>
            <a:prstGeom prst="rect">
              <a:avLst/>
            </a:prstGeom>
          </p:spPr>
        </p:pic>
        <p:sp>
          <p:nvSpPr>
            <p:cNvPr id="67" name="文本框 66">
              <a:extLst>
                <a:ext uri="{FF2B5EF4-FFF2-40B4-BE49-F238E27FC236}">
                  <a16:creationId xmlns:a16="http://schemas.microsoft.com/office/drawing/2014/main" id="{3274BEB8-6778-46F6-9891-D54B50183CD7}"/>
                </a:ext>
              </a:extLst>
            </p:cNvPr>
            <p:cNvSpPr txBox="1"/>
            <p:nvPr/>
          </p:nvSpPr>
          <p:spPr>
            <a:xfrm>
              <a:off x="9727409" y="5687078"/>
              <a:ext cx="1287724" cy="1015663"/>
            </a:xfrm>
            <a:prstGeom prst="rect">
              <a:avLst/>
            </a:prstGeom>
            <a:noFill/>
          </p:spPr>
          <p:txBody>
            <a:bodyPr wrap="square" rtlCol="0">
              <a:spAutoFit/>
            </a:bodyPr>
            <a:lstStyle/>
            <a:p>
              <a:r>
                <a:rPr lang="en-US" altLang="zh-CN" dirty="0"/>
                <a:t>BPF maps</a:t>
              </a:r>
            </a:p>
            <a:p>
              <a:pPr algn="ctr"/>
              <a:r>
                <a:rPr lang="zh-CN" altLang="en-US" sz="1400" dirty="0"/>
                <a:t>存储数据</a:t>
              </a:r>
              <a:endParaRPr lang="en-US" altLang="zh-CN" sz="1400" dirty="0"/>
            </a:p>
            <a:p>
              <a:pPr algn="ctr"/>
              <a:r>
                <a:rPr lang="zh-CN" altLang="en-US" sz="1400" dirty="0"/>
                <a:t>用户程序与内核交换数据</a:t>
              </a:r>
            </a:p>
          </p:txBody>
        </p:sp>
        <p:pic>
          <p:nvPicPr>
            <p:cNvPr id="68" name="图片 67">
              <a:extLst>
                <a:ext uri="{FF2B5EF4-FFF2-40B4-BE49-F238E27FC236}">
                  <a16:creationId xmlns:a16="http://schemas.microsoft.com/office/drawing/2014/main" id="{EEF746A5-4F97-42EA-86D8-53BF07B7F761}"/>
                </a:ext>
              </a:extLst>
            </p:cNvPr>
            <p:cNvPicPr>
              <a:picLocks noChangeAspect="1"/>
            </p:cNvPicPr>
            <p:nvPr/>
          </p:nvPicPr>
          <p:blipFill>
            <a:blip r:embed="rId4"/>
            <a:stretch>
              <a:fillRect/>
            </a:stretch>
          </p:blipFill>
          <p:spPr>
            <a:xfrm>
              <a:off x="4514785" y="3358663"/>
              <a:ext cx="3162430" cy="2864465"/>
            </a:xfrm>
            <a:prstGeom prst="rect">
              <a:avLst/>
            </a:prstGeom>
          </p:spPr>
        </p:pic>
        <p:pic>
          <p:nvPicPr>
            <p:cNvPr id="74" name="图片 73">
              <a:extLst>
                <a:ext uri="{FF2B5EF4-FFF2-40B4-BE49-F238E27FC236}">
                  <a16:creationId xmlns:a16="http://schemas.microsoft.com/office/drawing/2014/main" id="{2633E4BA-62B3-4BB1-9856-302EAACAE45A}"/>
                </a:ext>
              </a:extLst>
            </p:cNvPr>
            <p:cNvPicPr>
              <a:picLocks noChangeAspect="1"/>
            </p:cNvPicPr>
            <p:nvPr/>
          </p:nvPicPr>
          <p:blipFill>
            <a:blip r:embed="rId5"/>
            <a:stretch>
              <a:fillRect/>
            </a:stretch>
          </p:blipFill>
          <p:spPr>
            <a:xfrm>
              <a:off x="5762973" y="1139029"/>
              <a:ext cx="1876822" cy="645036"/>
            </a:xfrm>
            <a:prstGeom prst="rect">
              <a:avLst/>
            </a:prstGeom>
          </p:spPr>
        </p:pic>
        <p:pic>
          <p:nvPicPr>
            <p:cNvPr id="82" name="图片 81">
              <a:extLst>
                <a:ext uri="{FF2B5EF4-FFF2-40B4-BE49-F238E27FC236}">
                  <a16:creationId xmlns:a16="http://schemas.microsoft.com/office/drawing/2014/main" id="{0729F759-8E15-43C7-B229-8AD6E3BE46E4}"/>
                </a:ext>
              </a:extLst>
            </p:cNvPr>
            <p:cNvPicPr>
              <a:picLocks noChangeAspect="1"/>
            </p:cNvPicPr>
            <p:nvPr/>
          </p:nvPicPr>
          <p:blipFill>
            <a:blip r:embed="rId6"/>
            <a:stretch>
              <a:fillRect/>
            </a:stretch>
          </p:blipFill>
          <p:spPr>
            <a:xfrm>
              <a:off x="7810697" y="1082747"/>
              <a:ext cx="2824216" cy="1656408"/>
            </a:xfrm>
            <a:prstGeom prst="rect">
              <a:avLst/>
            </a:prstGeom>
          </p:spPr>
        </p:pic>
        <p:sp>
          <p:nvSpPr>
            <p:cNvPr id="84" name="箭头: 右 83">
              <a:extLst>
                <a:ext uri="{FF2B5EF4-FFF2-40B4-BE49-F238E27FC236}">
                  <a16:creationId xmlns:a16="http://schemas.microsoft.com/office/drawing/2014/main" id="{BE659D8A-D52C-4A98-8885-01BA86AB5CC7}"/>
                </a:ext>
              </a:extLst>
            </p:cNvPr>
            <p:cNvSpPr/>
            <p:nvPr/>
          </p:nvSpPr>
          <p:spPr>
            <a:xfrm>
              <a:off x="7187392" y="408021"/>
              <a:ext cx="1151467" cy="19149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85" name="箭头: 右 84">
              <a:extLst>
                <a:ext uri="{FF2B5EF4-FFF2-40B4-BE49-F238E27FC236}">
                  <a16:creationId xmlns:a16="http://schemas.microsoft.com/office/drawing/2014/main" id="{B6D1EB69-103C-4F3A-8A29-391657DDC60E}"/>
                </a:ext>
              </a:extLst>
            </p:cNvPr>
            <p:cNvSpPr/>
            <p:nvPr/>
          </p:nvSpPr>
          <p:spPr>
            <a:xfrm>
              <a:off x="9734039" y="408021"/>
              <a:ext cx="1151467" cy="191492"/>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sp>
          <p:nvSpPr>
            <p:cNvPr id="86" name="文本框 85">
              <a:extLst>
                <a:ext uri="{FF2B5EF4-FFF2-40B4-BE49-F238E27FC236}">
                  <a16:creationId xmlns:a16="http://schemas.microsoft.com/office/drawing/2014/main" id="{F3B59A5C-4657-472B-B765-08398B4DE2A3}"/>
                </a:ext>
              </a:extLst>
            </p:cNvPr>
            <p:cNvSpPr txBox="1"/>
            <p:nvPr/>
          </p:nvSpPr>
          <p:spPr>
            <a:xfrm>
              <a:off x="11054183" y="305711"/>
              <a:ext cx="982134" cy="523220"/>
            </a:xfrm>
            <a:prstGeom prst="rect">
              <a:avLst/>
            </a:prstGeom>
            <a:solidFill>
              <a:schemeClr val="accent1"/>
            </a:solidFill>
          </p:spPr>
          <p:txBody>
            <a:bodyPr wrap="square" rtlCol="0">
              <a:spAutoFit/>
            </a:bodyPr>
            <a:lstStyle/>
            <a:p>
              <a:r>
                <a:rPr lang="zh-CN" altLang="en-US" sz="1400" dirty="0"/>
                <a:t>信息整合与处理</a:t>
              </a:r>
            </a:p>
          </p:txBody>
        </p:sp>
        <p:sp>
          <p:nvSpPr>
            <p:cNvPr id="87" name="文本框 86">
              <a:extLst>
                <a:ext uri="{FF2B5EF4-FFF2-40B4-BE49-F238E27FC236}">
                  <a16:creationId xmlns:a16="http://schemas.microsoft.com/office/drawing/2014/main" id="{CB63F0AD-3271-4E71-B09A-1CFBD2A58BEF}"/>
                </a:ext>
              </a:extLst>
            </p:cNvPr>
            <p:cNvSpPr txBox="1"/>
            <p:nvPr/>
          </p:nvSpPr>
          <p:spPr>
            <a:xfrm>
              <a:off x="7776548" y="774041"/>
              <a:ext cx="3108958" cy="307777"/>
            </a:xfrm>
            <a:prstGeom prst="rect">
              <a:avLst/>
            </a:prstGeom>
            <a:noFill/>
          </p:spPr>
          <p:txBody>
            <a:bodyPr wrap="square" rtlCol="0">
              <a:spAutoFit/>
            </a:bodyPr>
            <a:lstStyle/>
            <a:p>
              <a:r>
                <a:rPr lang="zh-CN" altLang="en-US" sz="1400" dirty="0"/>
                <a:t>从</a:t>
              </a:r>
              <a:r>
                <a:rPr lang="en-US" altLang="zh-CN" sz="1400" dirty="0"/>
                <a:t>perf event</a:t>
              </a:r>
              <a:r>
                <a:rPr lang="zh-CN" altLang="en-US" sz="1400" dirty="0"/>
                <a:t>或</a:t>
              </a:r>
              <a:r>
                <a:rPr lang="en-US" altLang="zh-CN" sz="1400" dirty="0"/>
                <a:t>ringbuffer</a:t>
              </a:r>
              <a:r>
                <a:rPr lang="zh-CN" altLang="en-US" sz="1400" dirty="0"/>
                <a:t>中获取信息</a:t>
              </a:r>
            </a:p>
          </p:txBody>
        </p:sp>
        <p:sp>
          <p:nvSpPr>
            <p:cNvPr id="90" name="箭头: 右 89">
              <a:extLst>
                <a:ext uri="{FF2B5EF4-FFF2-40B4-BE49-F238E27FC236}">
                  <a16:creationId xmlns:a16="http://schemas.microsoft.com/office/drawing/2014/main" id="{B0A6D650-E672-4507-85BF-AADE982CB8C9}"/>
                </a:ext>
              </a:extLst>
            </p:cNvPr>
            <p:cNvSpPr/>
            <p:nvPr/>
          </p:nvSpPr>
          <p:spPr>
            <a:xfrm rot="1351090">
              <a:off x="2391413" y="4207805"/>
              <a:ext cx="2083844" cy="1343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文本框 90">
              <a:extLst>
                <a:ext uri="{FF2B5EF4-FFF2-40B4-BE49-F238E27FC236}">
                  <a16:creationId xmlns:a16="http://schemas.microsoft.com/office/drawing/2014/main" id="{63C66398-52B8-406C-B8F7-8590D5ED08A7}"/>
                </a:ext>
              </a:extLst>
            </p:cNvPr>
            <p:cNvSpPr txBox="1"/>
            <p:nvPr/>
          </p:nvSpPr>
          <p:spPr>
            <a:xfrm>
              <a:off x="1886530" y="4274957"/>
              <a:ext cx="1929075" cy="307777"/>
            </a:xfrm>
            <a:prstGeom prst="rect">
              <a:avLst/>
            </a:prstGeom>
            <a:noFill/>
          </p:spPr>
          <p:txBody>
            <a:bodyPr wrap="square" rtlCol="0">
              <a:spAutoFit/>
            </a:bodyPr>
            <a:lstStyle/>
            <a:p>
              <a:r>
                <a:rPr lang="zh-CN" altLang="en-US" sz="1400" dirty="0"/>
                <a:t>挂载点触发</a:t>
              </a:r>
              <a:r>
                <a:rPr lang="en-US" altLang="zh-CN" sz="1400" dirty="0"/>
                <a:t>bpf</a:t>
              </a:r>
              <a:r>
                <a:rPr lang="zh-CN" altLang="en-US" sz="1400" dirty="0"/>
                <a:t>程序</a:t>
              </a:r>
            </a:p>
          </p:txBody>
        </p:sp>
        <p:sp>
          <p:nvSpPr>
            <p:cNvPr id="93" name="文本框 92">
              <a:extLst>
                <a:ext uri="{FF2B5EF4-FFF2-40B4-BE49-F238E27FC236}">
                  <a16:creationId xmlns:a16="http://schemas.microsoft.com/office/drawing/2014/main" id="{B07EAB8E-900A-426E-B434-E9BE3FCB49D9}"/>
                </a:ext>
              </a:extLst>
            </p:cNvPr>
            <p:cNvSpPr txBox="1"/>
            <p:nvPr/>
          </p:nvSpPr>
          <p:spPr>
            <a:xfrm>
              <a:off x="8435814" y="3098674"/>
              <a:ext cx="1792091" cy="369332"/>
            </a:xfrm>
            <a:prstGeom prst="rect">
              <a:avLst/>
            </a:prstGeom>
            <a:solidFill>
              <a:srgbClr val="00B0F0"/>
            </a:solidFill>
          </p:spPr>
          <p:txBody>
            <a:bodyPr wrap="square" rtlCol="0">
              <a:spAutoFit/>
            </a:bodyPr>
            <a:lstStyle/>
            <a:p>
              <a:r>
                <a:rPr lang="en-US" altLang="zh-CN" dirty="0"/>
                <a:t>Helper Function</a:t>
              </a:r>
              <a:endParaRPr lang="zh-CN" altLang="en-US" dirty="0"/>
            </a:p>
          </p:txBody>
        </p:sp>
        <p:sp>
          <p:nvSpPr>
            <p:cNvPr id="94" name="箭头: 上下 93">
              <a:extLst>
                <a:ext uri="{FF2B5EF4-FFF2-40B4-BE49-F238E27FC236}">
                  <a16:creationId xmlns:a16="http://schemas.microsoft.com/office/drawing/2014/main" id="{9D26256C-7567-4EAB-8398-010F4969A6E8}"/>
                </a:ext>
              </a:extLst>
            </p:cNvPr>
            <p:cNvSpPr/>
            <p:nvPr/>
          </p:nvSpPr>
          <p:spPr>
            <a:xfrm>
              <a:off x="9210455" y="2777502"/>
              <a:ext cx="117630" cy="26048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箭头: 上下 94">
              <a:extLst>
                <a:ext uri="{FF2B5EF4-FFF2-40B4-BE49-F238E27FC236}">
                  <a16:creationId xmlns:a16="http://schemas.microsoft.com/office/drawing/2014/main" id="{4C477859-43DB-48F0-8E96-37BE15739208}"/>
                </a:ext>
              </a:extLst>
            </p:cNvPr>
            <p:cNvSpPr/>
            <p:nvPr/>
          </p:nvSpPr>
          <p:spPr>
            <a:xfrm>
              <a:off x="9229440" y="3515488"/>
              <a:ext cx="132150" cy="46295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箭头: 上下 95">
              <a:extLst>
                <a:ext uri="{FF2B5EF4-FFF2-40B4-BE49-F238E27FC236}">
                  <a16:creationId xmlns:a16="http://schemas.microsoft.com/office/drawing/2014/main" id="{36B74DD6-B73D-48C8-8E13-2A9063875C89}"/>
                </a:ext>
              </a:extLst>
            </p:cNvPr>
            <p:cNvSpPr/>
            <p:nvPr/>
          </p:nvSpPr>
          <p:spPr>
            <a:xfrm rot="3585852">
              <a:off x="7964661" y="3316772"/>
              <a:ext cx="182033" cy="54944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a:extLst>
                <a:ext uri="{FF2B5EF4-FFF2-40B4-BE49-F238E27FC236}">
                  <a16:creationId xmlns:a16="http://schemas.microsoft.com/office/drawing/2014/main" id="{6A15FDF8-3281-4232-BAD5-50B53E851028}"/>
                </a:ext>
              </a:extLst>
            </p:cNvPr>
            <p:cNvSpPr txBox="1"/>
            <p:nvPr/>
          </p:nvSpPr>
          <p:spPr>
            <a:xfrm>
              <a:off x="218542" y="5039809"/>
              <a:ext cx="3214213" cy="369332"/>
            </a:xfrm>
            <a:prstGeom prst="rect">
              <a:avLst/>
            </a:prstGeom>
            <a:solidFill>
              <a:schemeClr val="accent2"/>
            </a:solidFill>
          </p:spPr>
          <p:txBody>
            <a:bodyPr wrap="square" rtlCol="0">
              <a:spAutoFit/>
            </a:bodyPr>
            <a:lstStyle/>
            <a:p>
              <a:r>
                <a:rPr lang="en-US" altLang="zh-CN" dirty="0"/>
                <a:t>eBPF</a:t>
              </a:r>
              <a:r>
                <a:rPr lang="zh-CN" altLang="en-US" dirty="0"/>
                <a:t>功能强，安全，但难移植</a:t>
              </a:r>
            </a:p>
          </p:txBody>
        </p:sp>
        <p:sp>
          <p:nvSpPr>
            <p:cNvPr id="102" name="箭头: 下 101">
              <a:extLst>
                <a:ext uri="{FF2B5EF4-FFF2-40B4-BE49-F238E27FC236}">
                  <a16:creationId xmlns:a16="http://schemas.microsoft.com/office/drawing/2014/main" id="{53AE89B1-40DD-400A-944A-CEE01E271151}"/>
                </a:ext>
              </a:extLst>
            </p:cNvPr>
            <p:cNvSpPr/>
            <p:nvPr/>
          </p:nvSpPr>
          <p:spPr>
            <a:xfrm>
              <a:off x="1251792" y="5445412"/>
              <a:ext cx="270933" cy="5172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箭头: 右 102">
              <a:extLst>
                <a:ext uri="{FF2B5EF4-FFF2-40B4-BE49-F238E27FC236}">
                  <a16:creationId xmlns:a16="http://schemas.microsoft.com/office/drawing/2014/main" id="{BECDADF0-AAEF-433A-AF8C-A19F03C1B34B}"/>
                </a:ext>
              </a:extLst>
            </p:cNvPr>
            <p:cNvSpPr/>
            <p:nvPr/>
          </p:nvSpPr>
          <p:spPr>
            <a:xfrm>
              <a:off x="2650067" y="6223128"/>
              <a:ext cx="1044713" cy="2242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a:extLst>
              <a:ext uri="{FF2B5EF4-FFF2-40B4-BE49-F238E27FC236}">
                <a16:creationId xmlns:a16="http://schemas.microsoft.com/office/drawing/2014/main" id="{BD1D49BE-7A8D-429B-C5E3-8F93BEA40A62}"/>
              </a:ext>
            </a:extLst>
          </p:cNvPr>
          <p:cNvGrpSpPr/>
          <p:nvPr/>
        </p:nvGrpSpPr>
        <p:grpSpPr>
          <a:xfrm>
            <a:off x="-216816" y="135603"/>
            <a:ext cx="12897712" cy="614851"/>
            <a:chOff x="-216816" y="135603"/>
            <a:chExt cx="12897712" cy="614851"/>
          </a:xfrm>
        </p:grpSpPr>
        <p:grpSp>
          <p:nvGrpSpPr>
            <p:cNvPr id="40" name="组合 39">
              <a:extLst>
                <a:ext uri="{FF2B5EF4-FFF2-40B4-BE49-F238E27FC236}">
                  <a16:creationId xmlns:a16="http://schemas.microsoft.com/office/drawing/2014/main" id="{8D294383-E8DF-39B3-012D-DDFC8D27424E}"/>
                </a:ext>
              </a:extLst>
            </p:cNvPr>
            <p:cNvGrpSpPr/>
            <p:nvPr/>
          </p:nvGrpSpPr>
          <p:grpSpPr>
            <a:xfrm>
              <a:off x="-216816" y="135603"/>
              <a:ext cx="1407260" cy="523220"/>
              <a:chOff x="-254000" y="172720"/>
              <a:chExt cx="898070" cy="523220"/>
            </a:xfrm>
            <a:solidFill>
              <a:srgbClr val="C00000"/>
            </a:solidFill>
          </p:grpSpPr>
          <p:sp>
            <p:nvSpPr>
              <p:cNvPr id="48" name="圆角矩形 4">
                <a:extLst>
                  <a:ext uri="{FF2B5EF4-FFF2-40B4-BE49-F238E27FC236}">
                    <a16:creationId xmlns:a16="http://schemas.microsoft.com/office/drawing/2014/main" id="{6AED58B1-EB8B-C681-84A9-4C7C5511CD87}"/>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9729F95F-DB79-89CB-B5D3-1B5B924A5017}"/>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41" name="文本框 40">
              <a:extLst>
                <a:ext uri="{FF2B5EF4-FFF2-40B4-BE49-F238E27FC236}">
                  <a16:creationId xmlns:a16="http://schemas.microsoft.com/office/drawing/2014/main" id="{F57C82B2-87D3-B427-EE6B-EB1A8FA39EA4}"/>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42" name="组合 41">
              <a:extLst>
                <a:ext uri="{FF2B5EF4-FFF2-40B4-BE49-F238E27FC236}">
                  <a16:creationId xmlns:a16="http://schemas.microsoft.com/office/drawing/2014/main" id="{D1ABDA35-7E2A-530F-8D26-F65B9E57DC52}"/>
                </a:ext>
              </a:extLst>
            </p:cNvPr>
            <p:cNvGrpSpPr/>
            <p:nvPr/>
          </p:nvGrpSpPr>
          <p:grpSpPr>
            <a:xfrm>
              <a:off x="4412651" y="217491"/>
              <a:ext cx="8268245" cy="439541"/>
              <a:chOff x="2584397" y="217491"/>
              <a:chExt cx="10096500" cy="439541"/>
            </a:xfrm>
            <a:solidFill>
              <a:srgbClr val="204E72"/>
            </a:solidFill>
          </p:grpSpPr>
          <p:sp>
            <p:nvSpPr>
              <p:cNvPr id="45" name="圆角矩形 3">
                <a:extLst>
                  <a:ext uri="{FF2B5EF4-FFF2-40B4-BE49-F238E27FC236}">
                    <a16:creationId xmlns:a16="http://schemas.microsoft.com/office/drawing/2014/main" id="{43A08D67-5393-BB99-1CB2-C9F795254C79}"/>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7">
                <a:extLst>
                  <a:ext uri="{FF2B5EF4-FFF2-40B4-BE49-F238E27FC236}">
                    <a16:creationId xmlns:a16="http://schemas.microsoft.com/office/drawing/2014/main" id="{93F97DF8-2CF1-5264-46A8-C164C513D0B1}"/>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3" name="图片 42">
              <a:extLst>
                <a:ext uri="{FF2B5EF4-FFF2-40B4-BE49-F238E27FC236}">
                  <a16:creationId xmlns:a16="http://schemas.microsoft.com/office/drawing/2014/main" id="{54615D9F-BE37-3120-98B8-4A638665C996}"/>
                </a:ext>
              </a:extLst>
            </p:cNvPr>
            <p:cNvPicPr>
              <a:picLocks noChangeAspect="1"/>
            </p:cNvPicPr>
            <p:nvPr/>
          </p:nvPicPr>
          <p:blipFill>
            <a:blip r:embed="rId7"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44" name="矩形 43">
              <a:extLst>
                <a:ext uri="{FF2B5EF4-FFF2-40B4-BE49-F238E27FC236}">
                  <a16:creationId xmlns:a16="http://schemas.microsoft.com/office/drawing/2014/main" id="{95AC445D-48E8-A56A-EF4B-05114CB72853}"/>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pic>
        <p:nvPicPr>
          <p:cNvPr id="50" name="图片 49">
            <a:extLst>
              <a:ext uri="{FF2B5EF4-FFF2-40B4-BE49-F238E27FC236}">
                <a16:creationId xmlns:a16="http://schemas.microsoft.com/office/drawing/2014/main" id="{846340BC-7C01-4D0B-92B9-BDD0E2CFC0F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06798" y="769231"/>
            <a:ext cx="4424594" cy="2708992"/>
          </a:xfrm>
          <a:prstGeom prst="rect">
            <a:avLst/>
          </a:prstGeom>
        </p:spPr>
      </p:pic>
    </p:spTree>
    <p:extLst>
      <p:ext uri="{BB962C8B-B14F-4D97-AF65-F5344CB8AC3E}">
        <p14:creationId xmlns:p14="http://schemas.microsoft.com/office/powerpoint/2010/main" val="1645180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56263"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2. </a:t>
            </a:r>
            <a:r>
              <a:rPr lang="zh-CN" altLang="en-US" sz="2800" b="1" dirty="0">
                <a:solidFill>
                  <a:srgbClr val="740003"/>
                </a:solidFill>
                <a:latin typeface="微软雅黑" panose="020B0503020204020204" pitchFamily="34" charset="-122"/>
                <a:ea typeface="微软雅黑" panose="020B0503020204020204" pitchFamily="34" charset="-122"/>
              </a:rPr>
              <a:t>崩溃报告生成与持久化保存崩溃信息</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7" y="1480274"/>
            <a:ext cx="10824366" cy="60067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崩溃报告</a:t>
            </a:r>
          </a:p>
          <a:p>
            <a:pPr marL="828039" lvl="1" indent="-375919">
              <a:spcBef>
                <a:spcPts val="400"/>
              </a:spcBef>
              <a:buClr>
                <a:srgbClr val="181C69"/>
              </a:buClr>
              <a:buSzPct val="100000"/>
              <a:buFontTx/>
              <a:buChar char="❑"/>
              <a:defRPr sz="2000"/>
            </a:pPr>
            <a:r>
              <a:rPr lang="zh-CN" altLang="en-US" dirty="0"/>
              <a:t>我们的理解：我们收集内核中崩溃信息，将其一种</a:t>
            </a:r>
            <a:r>
              <a:rPr lang="zh-CN" altLang="en-US" b="1" dirty="0"/>
              <a:t>结构化的易读形式</a:t>
            </a:r>
            <a:r>
              <a:rPr lang="zh-CN" altLang="en-US" dirty="0"/>
              <a:t>展现给使用者</a:t>
            </a:r>
            <a:endParaRPr lang="en-US" altLang="zh-CN" dirty="0"/>
          </a:p>
          <a:p>
            <a:pPr marL="452120" lvl="1">
              <a:spcBef>
                <a:spcPts val="400"/>
              </a:spcBef>
              <a:buClr>
                <a:srgbClr val="181C69"/>
              </a:buClr>
              <a:buSzPct val="100000"/>
              <a:defRPr sz="2000"/>
            </a:pPr>
            <a:r>
              <a:rPr lang="zh-CN" altLang="en-US" dirty="0"/>
              <a:t>这种结构化的信息汇总</a:t>
            </a:r>
            <a:r>
              <a:rPr lang="zh-CN" altLang="en-US" b="1" dirty="0"/>
              <a:t>本身就是一份报告</a:t>
            </a:r>
            <a:r>
              <a:rPr lang="zh-CN" altLang="en-US" dirty="0"/>
              <a:t>，报告内容包括：</a:t>
            </a:r>
          </a:p>
          <a:p>
            <a:pPr marL="1285239" lvl="2" indent="-375919">
              <a:spcBef>
                <a:spcPts val="400"/>
              </a:spcBef>
              <a:buClr>
                <a:srgbClr val="181C69"/>
              </a:buClr>
              <a:buSzPct val="100000"/>
              <a:buFontTx/>
              <a:buChar char="❑"/>
              <a:defRPr sz="2000"/>
            </a:pPr>
            <a:r>
              <a:rPr lang="zh-CN" altLang="en-US" sz="2000" dirty="0"/>
              <a:t>进程</a:t>
            </a:r>
            <a:r>
              <a:rPr lang="zh-CN" altLang="en-US" sz="2000" b="1" dirty="0"/>
              <a:t>基本信息</a:t>
            </a:r>
            <a:r>
              <a:rPr lang="zh-CN" altLang="en-US" sz="2000" dirty="0"/>
              <a:t>，如：崩溃时间（日期</a:t>
            </a:r>
            <a:r>
              <a:rPr lang="en-US" altLang="zh-CN" sz="2000" dirty="0"/>
              <a:t>+</a:t>
            </a:r>
            <a:r>
              <a:rPr lang="zh-CN" altLang="en-US" sz="2000" dirty="0"/>
              <a:t>时间），崩溃指令，崩溃进程信号，</a:t>
            </a:r>
            <a:r>
              <a:rPr lang="en-US" altLang="zh-CN" sz="2000" dirty="0"/>
              <a:t>PID</a:t>
            </a:r>
            <a:r>
              <a:rPr lang="zh-CN" altLang="en-US" sz="2000" dirty="0"/>
              <a:t>等</a:t>
            </a:r>
          </a:p>
          <a:p>
            <a:pPr marL="1285239" lvl="2" indent="-375919">
              <a:spcBef>
                <a:spcPts val="400"/>
              </a:spcBef>
              <a:buClr>
                <a:srgbClr val="181C69"/>
              </a:buClr>
              <a:buSzPct val="100000"/>
              <a:buFontTx/>
              <a:buChar char="❑"/>
              <a:defRPr sz="2000"/>
            </a:pPr>
            <a:r>
              <a:rPr lang="zh-CN" altLang="en-US" sz="2000" dirty="0"/>
              <a:t>进程</a:t>
            </a:r>
            <a:r>
              <a:rPr lang="zh-CN" altLang="en-US" sz="2000" b="1" dirty="0"/>
              <a:t>时间报告</a:t>
            </a:r>
            <a:r>
              <a:rPr lang="zh-CN" altLang="en-US" sz="2000" dirty="0"/>
              <a:t>，如：当前主进程分别在用户态和内核态的执行时间，子进程在用户态和内核态的执行时间等；</a:t>
            </a:r>
          </a:p>
          <a:p>
            <a:pPr marL="1285239" lvl="2" indent="-375919">
              <a:spcBef>
                <a:spcPts val="400"/>
              </a:spcBef>
              <a:buClr>
                <a:srgbClr val="181C69"/>
              </a:buClr>
              <a:buSzPct val="100000"/>
              <a:buFontTx/>
              <a:buChar char="❑"/>
              <a:defRPr sz="2000"/>
            </a:pPr>
            <a:r>
              <a:rPr lang="zh-CN" altLang="en-US" sz="2000" dirty="0"/>
              <a:t>进程</a:t>
            </a:r>
            <a:r>
              <a:rPr lang="zh-CN" altLang="en-US" sz="2000" b="1" dirty="0"/>
              <a:t>调度报告</a:t>
            </a:r>
            <a:r>
              <a:rPr lang="zh-CN" altLang="en-US" sz="2000" dirty="0"/>
              <a:t>，如：进程各种调度策略下的调度优先级，进程创建的子进程数，进程崩溃前所在</a:t>
            </a:r>
            <a:r>
              <a:rPr lang="en-US" altLang="zh-CN" sz="2000" dirty="0"/>
              <a:t>CPU</a:t>
            </a:r>
            <a:r>
              <a:rPr lang="zh-CN" altLang="en-US" sz="2000" dirty="0"/>
              <a:t>等；</a:t>
            </a:r>
          </a:p>
          <a:p>
            <a:pPr marL="1285239" lvl="2" indent="-375919">
              <a:spcBef>
                <a:spcPts val="400"/>
              </a:spcBef>
              <a:buClr>
                <a:srgbClr val="181C69"/>
              </a:buClr>
              <a:buSzPct val="100000"/>
              <a:buFontTx/>
              <a:buChar char="❑"/>
              <a:defRPr sz="2000"/>
            </a:pPr>
            <a:r>
              <a:rPr lang="zh-CN" altLang="en-US" sz="2000" dirty="0"/>
              <a:t>进程</a:t>
            </a:r>
            <a:r>
              <a:rPr lang="zh-CN" altLang="en-US" sz="2000" b="1" dirty="0"/>
              <a:t>内存报告</a:t>
            </a:r>
            <a:r>
              <a:rPr lang="zh-CN" altLang="en-US" sz="2000" dirty="0"/>
              <a:t>，如：进程各段大小（代码段，</a:t>
            </a:r>
            <a:r>
              <a:rPr lang="en-US" altLang="zh-CN" sz="2000" dirty="0"/>
              <a:t>BSS</a:t>
            </a:r>
            <a:r>
              <a:rPr lang="zh-CN" altLang="en-US" sz="2000" dirty="0"/>
              <a:t>段</a:t>
            </a:r>
            <a:r>
              <a:rPr lang="en-US" altLang="zh-CN" sz="2000" dirty="0"/>
              <a:t>), </a:t>
            </a:r>
            <a:r>
              <a:rPr lang="zh-CN" altLang="en-US" sz="2000" dirty="0"/>
              <a:t>进程</a:t>
            </a:r>
            <a:r>
              <a:rPr lang="en-US" altLang="zh-CN" sz="2000" dirty="0"/>
              <a:t>RSS</a:t>
            </a:r>
            <a:r>
              <a:rPr lang="zh-CN" altLang="en-US" sz="2000" dirty="0"/>
              <a:t>大小以及</a:t>
            </a:r>
            <a:r>
              <a:rPr lang="en-US" altLang="zh-CN" sz="2000" dirty="0"/>
              <a:t>RSS</a:t>
            </a:r>
            <a:r>
              <a:rPr lang="zh-CN" altLang="en-US" sz="2000" dirty="0"/>
              <a:t>限制，还有不同种类的页错误报告等；</a:t>
            </a:r>
          </a:p>
          <a:p>
            <a:pPr marL="1285239" lvl="2" indent="-375919">
              <a:spcBef>
                <a:spcPts val="400"/>
              </a:spcBef>
              <a:buClr>
                <a:srgbClr val="181C69"/>
              </a:buClr>
              <a:buSzPct val="100000"/>
              <a:buFontTx/>
              <a:buChar char="❑"/>
              <a:defRPr sz="2000"/>
            </a:pPr>
            <a:r>
              <a:rPr lang="zh-CN" altLang="en-US" dirty="0"/>
              <a:t>崩溃进程的</a:t>
            </a:r>
            <a:r>
              <a:rPr lang="zh-CN" altLang="en-US" b="1" dirty="0"/>
              <a:t>栈追踪</a:t>
            </a:r>
            <a:r>
              <a:rPr lang="zh-CN" altLang="en-US" dirty="0"/>
              <a:t>（用户态和内核态的调度栈）和线程的动态依赖库追踪。在组织文件输出格式时，我们参考了</a:t>
            </a:r>
            <a:r>
              <a:rPr lang="en-US" altLang="zh-CN" dirty="0"/>
              <a:t>Linux</a:t>
            </a:r>
            <a:r>
              <a:rPr lang="zh-CN" altLang="en-US" dirty="0"/>
              <a:t>中信息展现形式，对于动态依赖库信息展示格式，我们采取了类似</a:t>
            </a:r>
            <a:r>
              <a:rPr lang="en-US" altLang="zh-CN" dirty="0"/>
              <a:t>/proc/&lt;</a:t>
            </a:r>
            <a:r>
              <a:rPr lang="en-US" altLang="zh-CN" dirty="0" err="1"/>
              <a:t>pid</a:t>
            </a:r>
            <a:r>
              <a:rPr lang="en-US" altLang="zh-CN" dirty="0"/>
              <a:t>&gt;/maps</a:t>
            </a:r>
            <a:r>
              <a:rPr lang="zh-CN" altLang="en-US" dirty="0"/>
              <a:t>的格式展示对应信息，旨在让使用者快速熟悉信息内容。</a:t>
            </a:r>
            <a:endParaRPr lang="en-US" altLang="zh-CN" dirty="0"/>
          </a:p>
          <a:p>
            <a:pPr marL="452119" indent="-452119">
              <a:spcBef>
                <a:spcPts val="500"/>
              </a:spcBef>
              <a:buSzPct val="100000"/>
              <a:buFontTx/>
              <a:buChar char="❑"/>
              <a:defRPr sz="2400" b="1">
                <a:solidFill>
                  <a:srgbClr val="181C69"/>
                </a:solidFill>
              </a:defRPr>
            </a:pPr>
            <a:r>
              <a:rPr lang="zh-CN" altLang="en-US" dirty="0"/>
              <a:t>持久化保存崩溃信息</a:t>
            </a:r>
          </a:p>
          <a:p>
            <a:pPr marL="828039" lvl="1" indent="-375919">
              <a:spcBef>
                <a:spcPts val="400"/>
              </a:spcBef>
              <a:buClr>
                <a:srgbClr val="181C69"/>
              </a:buClr>
              <a:buSzPct val="100000"/>
              <a:buFontTx/>
              <a:buChar char="❑"/>
              <a:defRPr sz="2000"/>
            </a:pPr>
            <a:r>
              <a:rPr kumimoji="0" lang="zh-CN" altLang="zh-CN" sz="2000" b="0" i="0" u="none" strike="noStrike" cap="none" normalizeH="0" baseline="0" dirty="0">
                <a:ln>
                  <a:noFill/>
                </a:ln>
                <a:solidFill>
                  <a:schemeClr val="tx1"/>
                </a:solidFill>
                <a:effectLst/>
                <a:latin typeface="Arial" panose="020B0604020202020204" pitchFamily="34" charset="0"/>
              </a:rPr>
              <a:t>将以上终端打印出来的</a:t>
            </a:r>
            <a:r>
              <a:rPr lang="zh-CN" altLang="zh-CN" sz="2000" dirty="0">
                <a:latin typeface="Arial" panose="020B0604020202020204" pitchFamily="34" charset="0"/>
              </a:rPr>
              <a:t>信息，同时存入一份副本到自定义的Log文件夹中；</a:t>
            </a:r>
          </a:p>
          <a:p>
            <a:pPr marL="828039" lvl="1" indent="-375919">
              <a:spcBef>
                <a:spcPts val="400"/>
              </a:spcBef>
              <a:buClr>
                <a:srgbClr val="181C69"/>
              </a:buClr>
              <a:buSzPct val="100000"/>
              <a:buFontTx/>
              <a:buChar char="❑"/>
              <a:defRPr sz="2000"/>
            </a:pPr>
            <a:endParaRPr lang="en-US" altLang="zh-CN" dirty="0"/>
          </a:p>
          <a:p>
            <a:pPr>
              <a:spcBef>
                <a:spcPts val="500"/>
              </a:spcBef>
              <a:buSzPct val="100000"/>
              <a:defRPr sz="2400" b="1">
                <a:solidFill>
                  <a:srgbClr val="181C69"/>
                </a:solidFill>
              </a:defRPr>
            </a:pPr>
            <a:endParaRPr lang="zh-CN" altLang="en-US"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2665832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3. </a:t>
            </a:r>
            <a:r>
              <a:rPr lang="zh-CN" altLang="en-US" sz="2800" b="1" dirty="0">
                <a:solidFill>
                  <a:srgbClr val="740003"/>
                </a:solidFill>
                <a:latin typeface="微软雅黑" panose="020B0503020204020204" pitchFamily="34" charset="-122"/>
                <a:ea typeface="微软雅黑" panose="020B0503020204020204" pitchFamily="34" charset="-122"/>
              </a:rPr>
              <a:t>遇到困难与解决办法</a:t>
            </a:r>
          </a:p>
        </p:txBody>
      </p:sp>
      <mc:AlternateContent xmlns:mc="http://schemas.openxmlformats.org/markup-compatibility/2006" xmlns:a14="http://schemas.microsoft.com/office/drawing/2010/main">
        <mc:Choice Requires="a14">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4724370"/>
              </a:xfrm>
              <a:prstGeom prst="rect">
                <a:avLst/>
              </a:prstGeom>
              <a:ln w="12700">
                <a:miter lim="400000"/>
              </a:ln>
              <a:extLst>
                <a:ext uri="{C572A759-6A51-4108-AA02-DFA0A04FC94B}">
                  <ma14:wrappingTextBoxFlag xmlns="" xmlns:m="http://schemas.openxmlformats.org/officeDocument/2006/math"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无法打印出内核函数名</a:t>
                </a:r>
              </a:p>
              <a:p>
                <a:pPr marL="828039" lvl="1" indent="-375919">
                  <a:spcBef>
                    <a:spcPts val="400"/>
                  </a:spcBef>
                  <a:buClr>
                    <a:srgbClr val="181C69"/>
                  </a:buClr>
                  <a:buSzPct val="100000"/>
                  <a:buFontTx/>
                  <a:buChar char="❑"/>
                  <a:defRPr sz="2000"/>
                </a:pPr>
                <a:r>
                  <a:rPr lang="zh-CN" altLang="en-US" b="1" dirty="0"/>
                  <a:t>问题</a:t>
                </a:r>
                <a:r>
                  <a:rPr lang="zh-CN" altLang="en-US" dirty="0"/>
                  <a:t>：仅能读出</a:t>
                </a:r>
                <a:r>
                  <a:rPr lang="en-US" altLang="zh-CN" dirty="0"/>
                  <a:t>64</a:t>
                </a:r>
                <a:r>
                  <a:rPr lang="zh-CN" altLang="en-US" dirty="0"/>
                  <a:t>位的函数调用栈地址，但其符号含义需要进一步解析</a:t>
                </a:r>
              </a:p>
              <a:p>
                <a:pPr marL="828039" lvl="1" indent="-375919">
                  <a:spcBef>
                    <a:spcPts val="400"/>
                  </a:spcBef>
                  <a:buClr>
                    <a:srgbClr val="181C69"/>
                  </a:buClr>
                  <a:buSzPct val="100000"/>
                  <a:buFontTx/>
                  <a:buChar char="❑"/>
                  <a:defRPr sz="2000"/>
                </a:pPr>
                <a:r>
                  <a:rPr lang="zh-CN" altLang="zh-CN" sz="2000" dirty="0">
                    <a:latin typeface="Arial" panose="020B0604020202020204" pitchFamily="34" charset="0"/>
                  </a:rPr>
                  <a:t>内核编译完成时会将内核符号表保存在/proc/kallsyms中</a:t>
                </a:r>
                <a:endParaRPr lang="en-US" altLang="zh-CN" dirty="0"/>
              </a:p>
              <a:p>
                <a:pPr marL="828039" lvl="1" indent="-375919">
                  <a:spcBef>
                    <a:spcPts val="400"/>
                  </a:spcBef>
                  <a:buClr>
                    <a:srgbClr val="181C69"/>
                  </a:buClr>
                  <a:buSzPct val="100000"/>
                  <a:buFontTx/>
                  <a:buChar char="❑"/>
                  <a:defRPr sz="2000"/>
                </a:pPr>
                <a:r>
                  <a:rPr lang="zh-CN" altLang="en-US" b="1" dirty="0"/>
                  <a:t>解决办法</a:t>
                </a:r>
                <a:r>
                  <a:rPr lang="zh-CN" altLang="en-US" dirty="0"/>
                  <a:t>：</a:t>
                </a:r>
                <a:r>
                  <a:rPr kumimoji="0" lang="zh-CN" altLang="zh-CN" sz="2000" b="0" i="0" u="none" strike="noStrike" cap="none" normalizeH="0" baseline="0" dirty="0">
                    <a:ln>
                      <a:noFill/>
                    </a:ln>
                    <a:solidFill>
                      <a:schemeClr val="tx1"/>
                    </a:solidFill>
                    <a:effectLst/>
                    <a:latin typeface="Arial" panose="020B0604020202020204" pitchFamily="34" charset="0"/>
                  </a:rPr>
                  <a:t>①在程序</a:t>
                </a:r>
                <a:r>
                  <a:rPr lang="zh-CN" altLang="zh-CN" sz="2000" dirty="0">
                    <a:latin typeface="Arial" panose="020B0604020202020204" pitchFamily="34" charset="0"/>
                  </a:rPr>
                  <a:t>初始化时将/proc/kallsyms读入内存；②借助基于</a:t>
                </a:r>
                <a:r>
                  <a:rPr kumimoji="0" lang="zh-CN" altLang="zh-CN" sz="2000" b="1" i="0" u="none" strike="noStrike" cap="none" normalizeH="0" baseline="0" dirty="0">
                    <a:ln>
                      <a:noFill/>
                    </a:ln>
                    <a:solidFill>
                      <a:schemeClr val="tx1"/>
                    </a:solidFill>
                    <a:effectLst/>
                    <a:latin typeface="Arial" panose="020B0604020202020204" pitchFamily="34" charset="0"/>
                  </a:rPr>
                  <a:t>二分搜索LowerBound算法</a:t>
                </a:r>
                <a:r>
                  <a:rPr kumimoji="0" lang="zh-CN" altLang="zh-CN" sz="2000" b="0" i="0" u="none" strike="noStrike" cap="none" normalizeH="0" baseline="0" dirty="0">
                    <a:ln>
                      <a:noFill/>
                    </a:ln>
                    <a:solidFill>
                      <a:schemeClr val="tx1"/>
                    </a:solidFill>
                    <a:effectLst/>
                    <a:latin typeface="Arial" panose="020B0604020202020204" pitchFamily="34" charset="0"/>
                  </a:rPr>
                  <a:t>来</a:t>
                </a:r>
                <a:r>
                  <a:rPr kumimoji="0" lang="zh-CN" altLang="en-US" sz="2000" b="0" i="0" u="none" strike="noStrike" cap="none" normalizeH="0" baseline="0" dirty="0">
                    <a:ln>
                      <a:noFill/>
                    </a:ln>
                    <a:solidFill>
                      <a:schemeClr val="tx1"/>
                    </a:solidFill>
                    <a:effectLst/>
                    <a:latin typeface="Arial" panose="020B0604020202020204" pitchFamily="34" charset="0"/>
                  </a:rPr>
                  <a:t>按</a:t>
                </a:r>
                <a14:m>
                  <m:oMath xmlns:m="http://schemas.openxmlformats.org/officeDocument/2006/math">
                    <m:r>
                      <a:rPr kumimoji="0" lang="zh-CN" altLang="zh-CN" sz="2000" b="0" i="1" u="none" strike="noStrike" cap="none" normalizeH="0" baseline="0" dirty="0" smtClean="0">
                        <a:ln>
                          <a:noFill/>
                        </a:ln>
                        <a:solidFill>
                          <a:schemeClr val="tx1"/>
                        </a:solidFill>
                        <a:effectLst/>
                        <a:latin typeface="Cambria Math" panose="02040503050406030204" pitchFamily="18" charset="0"/>
                      </a:rPr>
                      <m:t>𝑂</m:t>
                    </m:r>
                    <m:r>
                      <a:rPr kumimoji="0" lang="zh-CN" altLang="zh-CN" sz="2000" b="0" i="1" u="none" strike="noStrike" cap="none" normalizeH="0" baseline="0" dirty="0" smtClean="0">
                        <a:ln>
                          <a:noFill/>
                        </a:ln>
                        <a:solidFill>
                          <a:schemeClr val="tx1"/>
                        </a:solidFill>
                        <a:effectLst/>
                        <a:latin typeface="Cambria Math" panose="02040503050406030204" pitchFamily="18" charset="0"/>
                      </a:rPr>
                      <m:t>(</m:t>
                    </m:r>
                    <m:r>
                      <m:rPr>
                        <m:sty m:val="p"/>
                      </m:rPr>
                      <a:rPr kumimoji="0" lang="zh-CN" altLang="zh-CN" sz="2000" b="0" i="1" u="none" strike="noStrike" cap="none" normalizeH="0" baseline="0" dirty="0" smtClean="0">
                        <a:ln>
                          <a:noFill/>
                        </a:ln>
                        <a:solidFill>
                          <a:schemeClr val="tx1"/>
                        </a:solidFill>
                        <a:effectLst/>
                        <a:latin typeface="Cambria Math" panose="02040503050406030204" pitchFamily="18" charset="0"/>
                      </a:rPr>
                      <m:t>log</m:t>
                    </m:r>
                    <m:r>
                      <a:rPr kumimoji="0" lang="zh-CN" altLang="zh-CN" sz="2000" b="0" i="1" u="none" strike="noStrike" cap="none" normalizeH="0" baseline="0" dirty="0" smtClean="0">
                        <a:ln>
                          <a:noFill/>
                        </a:ln>
                        <a:solidFill>
                          <a:schemeClr val="tx1"/>
                        </a:solidFill>
                        <a:effectLst/>
                        <a:latin typeface="Cambria Math" panose="02040503050406030204" pitchFamily="18" charset="0"/>
                      </a:rPr>
                      <m:t>⁡</m:t>
                    </m:r>
                    <m:r>
                      <a:rPr kumimoji="0" lang="zh-CN" altLang="zh-CN" sz="2000" b="0" i="1" u="none" strike="noStrike" cap="none" normalizeH="0" baseline="0" dirty="0" smtClean="0">
                        <a:ln>
                          <a:noFill/>
                        </a:ln>
                        <a:solidFill>
                          <a:schemeClr val="tx1"/>
                        </a:solidFill>
                        <a:effectLst/>
                        <a:latin typeface="Cambria Math" panose="02040503050406030204" pitchFamily="18" charset="0"/>
                      </a:rPr>
                      <m:t>𝑛</m:t>
                    </m:r>
                    <m:r>
                      <a:rPr kumimoji="0" lang="zh-CN" altLang="zh-CN" sz="2000" b="0" i="1" u="none" strike="noStrike" cap="none" normalizeH="0" baseline="0" dirty="0" smtClean="0">
                        <a:ln>
                          <a:noFill/>
                        </a:ln>
                        <a:solidFill>
                          <a:schemeClr val="tx1"/>
                        </a:solidFill>
                        <a:effectLst/>
                        <a:latin typeface="Cambria Math" panose="02040503050406030204" pitchFamily="18" charset="0"/>
                      </a:rPr>
                      <m:t>)</m:t>
                    </m:r>
                    <m:r>
                      <a:rPr lang="zh-CN" altLang="en-US" sz="2000" i="1" dirty="0">
                        <a:latin typeface="Cambria Math" panose="02040503050406030204" pitchFamily="18" charset="0"/>
                      </a:rPr>
                      <m:t>搜索</m:t>
                    </m:r>
                  </m:oMath>
                </a14:m>
                <a:r>
                  <a:rPr kumimoji="0" lang="zh-CN" altLang="zh-CN" sz="2000" b="0" i="0" u="none" strike="noStrike" cap="none" normalizeH="0" baseline="0" dirty="0">
                    <a:ln>
                      <a:noFill/>
                    </a:ln>
                    <a:solidFill>
                      <a:schemeClr val="tx1"/>
                    </a:solidFill>
                    <a:effectLst/>
                    <a:latin typeface="Arial" panose="020B0604020202020204" pitchFamily="34" charset="0"/>
                  </a:rPr>
                  <a:t>符号名。</a:t>
                </a:r>
                <a:endParaRPr lang="en-US" altLang="zh-CN" dirty="0"/>
              </a:p>
              <a:p>
                <a:pPr marL="452119" indent="-452119">
                  <a:spcBef>
                    <a:spcPts val="500"/>
                  </a:spcBef>
                  <a:buSzPct val="100000"/>
                  <a:buFontTx/>
                  <a:buChar char="❑"/>
                  <a:defRPr sz="2400" b="1">
                    <a:solidFill>
                      <a:srgbClr val="181C69"/>
                    </a:solidFill>
                  </a:defRPr>
                </a:pPr>
                <a:endParaRPr lang="en-US" altLang="zh-CN" dirty="0"/>
              </a:p>
              <a:p>
                <a:pPr marL="452119" indent="-452119">
                  <a:spcBef>
                    <a:spcPts val="500"/>
                  </a:spcBef>
                  <a:buSzPct val="100000"/>
                  <a:buFontTx/>
                  <a:buChar char="❑"/>
                  <a:defRPr sz="2400" b="1">
                    <a:solidFill>
                      <a:srgbClr val="181C69"/>
                    </a:solidFill>
                  </a:defRPr>
                </a:pPr>
                <a:r>
                  <a:rPr lang="zh-CN" altLang="en-US" dirty="0"/>
                  <a:t>无法在</a:t>
                </a:r>
                <a:r>
                  <a:rPr lang="en-US" altLang="zh-CN" dirty="0" err="1"/>
                  <a:t>ebpf</a:t>
                </a:r>
                <a:r>
                  <a:rPr lang="zh-CN" altLang="en-US" dirty="0"/>
                  <a:t>中使用循环</a:t>
                </a:r>
                <a:endParaRPr lang="en-US" altLang="zh-CN" dirty="0"/>
              </a:p>
              <a:p>
                <a:pPr marL="828039" lvl="1" indent="-375919">
                  <a:spcBef>
                    <a:spcPts val="400"/>
                  </a:spcBef>
                  <a:buClr>
                    <a:srgbClr val="181C69"/>
                  </a:buClr>
                  <a:buSzPct val="100000"/>
                  <a:buFontTx/>
                  <a:buChar char="❑"/>
                  <a:defRPr sz="2000"/>
                </a:pPr>
                <a:r>
                  <a:rPr lang="zh-CN" altLang="en-US" b="1" dirty="0"/>
                  <a:t>问题</a:t>
                </a:r>
                <a:r>
                  <a:rPr lang="zh-CN" altLang="en-US" dirty="0"/>
                  <a:t>：</a:t>
                </a:r>
                <a:r>
                  <a:rPr lang="en-US" altLang="zh-CN" dirty="0" err="1"/>
                  <a:t>eBPF</a:t>
                </a:r>
                <a:r>
                  <a:rPr lang="zh-CN" altLang="en-US" dirty="0"/>
                  <a:t>为安全做了不允许我们在</a:t>
                </a:r>
                <a:r>
                  <a:rPr lang="en-US" altLang="zh-CN" dirty="0" err="1"/>
                  <a:t>eBPF</a:t>
                </a:r>
                <a:r>
                  <a:rPr lang="zh-CN" altLang="en-US" dirty="0"/>
                  <a:t>中使用循环</a:t>
                </a:r>
                <a:endParaRPr lang="en-US" altLang="zh-CN" dirty="0"/>
              </a:p>
              <a:p>
                <a:pPr marL="828039" lvl="1" indent="-375919">
                  <a:spcBef>
                    <a:spcPts val="400"/>
                  </a:spcBef>
                  <a:buClr>
                    <a:srgbClr val="181C69"/>
                  </a:buClr>
                  <a:buSzPct val="100000"/>
                  <a:buFontTx/>
                  <a:buChar char="❑"/>
                  <a:defRPr sz="2000"/>
                </a:pPr>
                <a:r>
                  <a:rPr lang="zh-CN" altLang="en-US" dirty="0"/>
                  <a:t>无法使用循环本质上是无法</a:t>
                </a:r>
                <a:r>
                  <a:rPr lang="zh-CN" altLang="en-US" i="1" dirty="0"/>
                  <a:t>任意</a:t>
                </a:r>
                <a:r>
                  <a:rPr lang="zh-CN" altLang="en-US" dirty="0"/>
                  <a:t>使用循环，但我们仍是能使用</a:t>
                </a:r>
                <a:r>
                  <a:rPr lang="zh-CN" altLang="en-US" b="1" dirty="0"/>
                  <a:t>有界循环</a:t>
                </a:r>
                <a:r>
                  <a:rPr lang="zh-CN" altLang="en-US" dirty="0"/>
                  <a:t>的。</a:t>
                </a:r>
                <a:endParaRPr lang="en-US" altLang="zh-CN" dirty="0"/>
              </a:p>
              <a:p>
                <a:pPr marL="828039" lvl="1" indent="-375919">
                  <a:spcBef>
                    <a:spcPts val="400"/>
                  </a:spcBef>
                  <a:buClr>
                    <a:srgbClr val="181C69"/>
                  </a:buClr>
                  <a:buSzPct val="100000"/>
                  <a:buFontTx/>
                  <a:buChar char="❑"/>
                  <a:defRPr sz="2000"/>
                </a:pPr>
                <a:r>
                  <a:rPr lang="zh-CN" altLang="en-US" b="1" dirty="0"/>
                  <a:t>解决办法</a:t>
                </a:r>
                <a:r>
                  <a:rPr lang="zh-CN" altLang="en-US" dirty="0"/>
                  <a:t>：</a:t>
                </a:r>
                <a:r>
                  <a:rPr lang="zh-CN" altLang="en-US" sz="2000" dirty="0">
                    <a:latin typeface="Arial" panose="020B0604020202020204" pitchFamily="34" charset="0"/>
                  </a:rPr>
                  <a:t>使用有界循环</a:t>
                </a:r>
                <a:r>
                  <a:rPr lang="en-US" altLang="zh-CN" sz="2000" dirty="0">
                    <a:latin typeface="Arial" panose="020B0604020202020204" pitchFamily="34" charset="0"/>
                  </a:rPr>
                  <a:t>+</a:t>
                </a:r>
                <a:r>
                  <a:rPr lang="zh-CN" altLang="en-US" sz="2000" dirty="0">
                    <a:latin typeface="Arial" panose="020B0604020202020204" pitchFamily="34" charset="0"/>
                  </a:rPr>
                  <a:t>循环展开的方式，如</a:t>
                </a:r>
                <a:r>
                  <a:rPr lang="en-US" altLang="zh-CN" sz="2000" dirty="0">
                    <a:latin typeface="Arial" panose="020B0604020202020204" pitchFamily="34" charset="0"/>
                  </a:rPr>
                  <a:t>#pragma unroll</a:t>
                </a:r>
                <a:r>
                  <a:rPr lang="zh-CN" altLang="en-US" sz="2000" dirty="0">
                    <a:latin typeface="Arial" panose="020B0604020202020204" pitchFamily="34" charset="0"/>
                  </a:rPr>
                  <a:t>等编译制导语句引导编译器循环展开，从而在</a:t>
                </a:r>
                <a:r>
                  <a:rPr lang="en-US" altLang="zh-CN" sz="2000" dirty="0" err="1">
                    <a:latin typeface="Arial" panose="020B0604020202020204" pitchFamily="34" charset="0"/>
                  </a:rPr>
                  <a:t>eBPF</a:t>
                </a:r>
                <a:r>
                  <a:rPr lang="zh-CN" altLang="en-US" sz="2000" dirty="0">
                    <a:latin typeface="Arial" panose="020B0604020202020204" pitchFamily="34" charset="0"/>
                  </a:rPr>
                  <a:t>程序中使用循环。</a:t>
                </a:r>
              </a:p>
              <a:p>
                <a:pPr marL="452120" lvl="1">
                  <a:spcBef>
                    <a:spcPts val="400"/>
                  </a:spcBef>
                  <a:buClr>
                    <a:srgbClr val="181C69"/>
                  </a:buClr>
                  <a:buSzPct val="100000"/>
                  <a:defRPr sz="2000"/>
                </a:pPr>
                <a:endParaRPr lang="zh-CN" altLang="zh-CN" sz="2000" dirty="0">
                  <a:latin typeface="Arial" panose="020B0604020202020204" pitchFamily="34" charset="0"/>
                </a:endParaRPr>
              </a:p>
              <a:p>
                <a:pPr marL="828039" lvl="1" indent="-375919">
                  <a:spcBef>
                    <a:spcPts val="400"/>
                  </a:spcBef>
                  <a:buClr>
                    <a:srgbClr val="181C69"/>
                  </a:buClr>
                  <a:buSzPct val="100000"/>
                  <a:buFontTx/>
                  <a:buChar char="❑"/>
                  <a:defRPr sz="2000"/>
                </a:pPr>
                <a:endParaRPr lang="zh-CN" altLang="en-US" dirty="0"/>
              </a:p>
            </p:txBody>
          </p:sp>
        </mc:Choice>
        <mc:Fallback xmlns="">
          <p:sp>
            <p:nvSpPr>
              <p:cNvPr id="20" name="内容占位符 2">
                <a:extLst>
                  <a:ext uri="{FF2B5EF4-FFF2-40B4-BE49-F238E27FC236}">
                    <a16:creationId xmlns:a16="http://schemas.microsoft.com/office/drawing/2014/main" id="{33181E80-71BF-6985-CBCA-94B946AA49F7}"/>
                  </a:ext>
                </a:extLst>
              </p:cNvPr>
              <p:cNvSpPr txBox="1">
                <a:spLocks noRot="1" noChangeAspect="1" noMove="1" noResize="1" noEditPoints="1" noAdjustHandles="1" noChangeArrowheads="1" noChangeShapeType="1" noTextEdit="1"/>
              </p:cNvSpPr>
              <p:nvPr/>
            </p:nvSpPr>
            <p:spPr>
              <a:xfrm>
                <a:off x="610448" y="1765148"/>
                <a:ext cx="10824366" cy="4724370"/>
              </a:xfrm>
              <a:prstGeom prst="rect">
                <a:avLst/>
              </a:prstGeom>
              <a:blipFill>
                <a:blip r:embed="rId3"/>
                <a:stretch>
                  <a:fillRect l="-1408" t="-2581" r="-1408"/>
                </a:stretch>
              </a:blipFill>
              <a:ln w="12700">
                <a:miter lim="400000"/>
              </a:ln>
              <a:extLst>
                <a:ext uri="{C572A759-6A51-4108-AA02-DFA0A04FC94B}">
                  <ma14:wrappingTextBoxFlag xmlns="" xmlns:m="http://schemas.openxmlformats.org/officeDocument/2006/math" xmlns:ma14="http://schemas.microsoft.com/office/mac/drawingml/2011/main" xmlns:a14="http://schemas.microsoft.com/office/drawing/2010/main" val="1"/>
                </a:ext>
              </a:extLst>
            </p:spPr>
            <p:txBody>
              <a:bodyPr/>
              <a:lstStyle/>
              <a:p>
                <a:r>
                  <a:rPr lang="zh-CN" altLang="en-US">
                    <a:noFill/>
                  </a:rPr>
                  <a:t> </a:t>
                </a:r>
              </a:p>
            </p:txBody>
          </p:sp>
        </mc:Fallback>
      </mc:AlternateContent>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4"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580489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3. </a:t>
            </a:r>
            <a:r>
              <a:rPr lang="zh-CN" altLang="en-US" sz="2800" b="1" dirty="0">
                <a:solidFill>
                  <a:srgbClr val="740003"/>
                </a:solidFill>
                <a:latin typeface="微软雅黑" panose="020B0503020204020204" pitchFamily="34" charset="-122"/>
                <a:ea typeface="微软雅黑" panose="020B0503020204020204" pitchFamily="34" charset="-122"/>
              </a:rPr>
              <a:t>遇到困难与解决办法</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382925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无法解析动态库路径名</a:t>
            </a:r>
          </a:p>
          <a:p>
            <a:pPr marL="828039" lvl="1" indent="-375919">
              <a:spcBef>
                <a:spcPts val="400"/>
              </a:spcBef>
              <a:buClr>
                <a:srgbClr val="181C69"/>
              </a:buClr>
              <a:buSzPct val="100000"/>
              <a:buFontTx/>
              <a:buChar char="❑"/>
              <a:defRPr sz="2000"/>
            </a:pPr>
            <a:r>
              <a:rPr lang="zh-CN" altLang="en-US" b="1" dirty="0"/>
              <a:t>问题</a:t>
            </a:r>
            <a:r>
              <a:rPr lang="zh-CN" altLang="en-US" dirty="0"/>
              <a:t>：类似第一点的困难。</a:t>
            </a:r>
            <a:r>
              <a:rPr lang="en-US" altLang="zh-CN" dirty="0"/>
              <a:t>eBPF</a:t>
            </a:r>
            <a:r>
              <a:rPr lang="zh-CN" altLang="en-US" dirty="0"/>
              <a:t>在挂载点读出的信息仅仅是数字构成的内存地址，并无符号名。</a:t>
            </a:r>
            <a:endParaRPr lang="en-US" altLang="zh-CN" dirty="0"/>
          </a:p>
          <a:p>
            <a:pPr marL="828039" lvl="1" indent="-375919">
              <a:spcBef>
                <a:spcPts val="400"/>
              </a:spcBef>
              <a:buClr>
                <a:srgbClr val="181C69"/>
              </a:buClr>
              <a:buSzPct val="100000"/>
              <a:buFontTx/>
              <a:buChar char="❑"/>
              <a:defRPr sz="2000"/>
            </a:pPr>
            <a:r>
              <a:rPr lang="zh-CN" altLang="en-US" dirty="0"/>
              <a:t>对于虚拟内存映射链表的每一项</a:t>
            </a:r>
            <a:r>
              <a:rPr lang="en-US" altLang="zh-CN" dirty="0" err="1"/>
              <a:t>vm_area_struct</a:t>
            </a:r>
            <a:r>
              <a:rPr lang="zh-CN" altLang="en-US" dirty="0"/>
              <a:t>都代表了该进程地址空间的一段，通过循环读取链表，我们可以从中读出映射到进程地址空间中的动态库。</a:t>
            </a:r>
            <a:endParaRPr lang="en-US" altLang="zh-CN" dirty="0"/>
          </a:p>
          <a:p>
            <a:pPr marL="828039" lvl="1" indent="-375919">
              <a:spcBef>
                <a:spcPts val="400"/>
              </a:spcBef>
              <a:buClr>
                <a:srgbClr val="181C69"/>
              </a:buClr>
              <a:buSzPct val="100000"/>
              <a:buFontTx/>
              <a:buChar char="❑"/>
              <a:defRPr sz="2000"/>
            </a:pPr>
            <a:r>
              <a:rPr lang="zh-CN" altLang="en-US" b="1" dirty="0"/>
              <a:t>解决办法</a:t>
            </a:r>
            <a:r>
              <a:rPr lang="zh-CN" altLang="en-US" dirty="0"/>
              <a:t>：受</a:t>
            </a:r>
            <a:r>
              <a:rPr lang="en-US" altLang="zh-CN" dirty="0"/>
              <a:t>/proc/&lt;</a:t>
            </a:r>
            <a:r>
              <a:rPr lang="en-US" altLang="zh-CN" dirty="0" err="1"/>
              <a:t>pid</a:t>
            </a:r>
            <a:r>
              <a:rPr lang="en-US" altLang="zh-CN" dirty="0"/>
              <a:t>&gt;/maps</a:t>
            </a:r>
            <a:r>
              <a:rPr lang="zh-CN" altLang="en-US" dirty="0"/>
              <a:t>下实现机制的启发，我们通过读进程结构体</a:t>
            </a:r>
            <a:r>
              <a:rPr lang="en-US" altLang="zh-CN" dirty="0" err="1"/>
              <a:t>task_struct</a:t>
            </a:r>
            <a:r>
              <a:rPr lang="en-US" altLang="zh-CN" dirty="0"/>
              <a:t> </a:t>
            </a:r>
            <a:r>
              <a:rPr lang="zh-CN" altLang="en-US" dirty="0"/>
              <a:t>中的 </a:t>
            </a:r>
            <a:r>
              <a:rPr lang="en-US" altLang="zh-CN" dirty="0" err="1"/>
              <a:t>mm_struct</a:t>
            </a:r>
            <a:r>
              <a:rPr lang="zh-CN" altLang="en-US" dirty="0"/>
              <a:t>里面管理虚拟内存映射的链表</a:t>
            </a:r>
            <a:r>
              <a:rPr lang="en-US" altLang="zh-CN" dirty="0" err="1"/>
              <a:t>vm_area_struct</a:t>
            </a:r>
            <a:r>
              <a:rPr lang="en-US" altLang="zh-CN" dirty="0"/>
              <a:t>* </a:t>
            </a:r>
            <a:r>
              <a:rPr lang="zh-CN" altLang="en-US" dirty="0"/>
              <a:t>即</a:t>
            </a:r>
            <a:r>
              <a:rPr lang="en-US" altLang="zh-CN" dirty="0"/>
              <a:t>task-&gt;mm-&gt;</a:t>
            </a:r>
            <a:r>
              <a:rPr lang="en-US" altLang="zh-CN" dirty="0" err="1"/>
              <a:t>mmap</a:t>
            </a:r>
            <a:r>
              <a:rPr lang="zh-CN" altLang="en-US" dirty="0"/>
              <a:t>来读取进程每一段。</a:t>
            </a:r>
            <a:endParaRPr lang="en-US" altLang="zh-CN" dirty="0"/>
          </a:p>
          <a:p>
            <a:pPr marL="828039" lvl="1" indent="-375919">
              <a:spcBef>
                <a:spcPts val="400"/>
              </a:spcBef>
              <a:buClr>
                <a:srgbClr val="181C69"/>
              </a:buClr>
              <a:buSzPct val="100000"/>
              <a:buFontTx/>
              <a:buChar char="❑"/>
              <a:defRPr sz="2000"/>
            </a:pPr>
            <a:r>
              <a:rPr lang="zh-CN" altLang="en-US" dirty="0">
                <a:solidFill>
                  <a:srgbClr val="FF0000"/>
                </a:solidFill>
              </a:rPr>
              <a:t>参考内核源码</a:t>
            </a:r>
            <a:r>
              <a:rPr lang="zh-CN" altLang="en-US" dirty="0"/>
              <a:t>，通过固定次数的迭代循环读取链表</a:t>
            </a:r>
            <a:r>
              <a:rPr lang="en-US" altLang="zh-CN" dirty="0"/>
              <a:t>,</a:t>
            </a:r>
            <a:r>
              <a:rPr lang="zh-CN" altLang="en-US" dirty="0"/>
              <a:t>我们成功读取动态库的路径。</a:t>
            </a:r>
          </a:p>
          <a:p>
            <a:pPr marL="828039" lvl="1" indent="-375919">
              <a:spcBef>
                <a:spcPts val="400"/>
              </a:spcBef>
              <a:buClr>
                <a:srgbClr val="181C69"/>
              </a:buClr>
              <a:buSzPct val="100000"/>
              <a:buFontTx/>
              <a:buChar char="❑"/>
              <a:defRPr sz="2000"/>
            </a:pPr>
            <a:endParaRPr lang="en-US" altLang="zh-CN" dirty="0"/>
          </a:p>
          <a:p>
            <a:pPr>
              <a:spcBef>
                <a:spcPts val="500"/>
              </a:spcBef>
              <a:buSzPct val="100000"/>
              <a:defRPr sz="2400" b="1">
                <a:solidFill>
                  <a:srgbClr val="181C69"/>
                </a:solidFill>
              </a:defRPr>
            </a:pPr>
            <a:endParaRPr lang="zh-CN" altLang="en-US"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919035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3. </a:t>
            </a:r>
            <a:r>
              <a:rPr lang="zh-CN" altLang="en-US" sz="2800" b="1" dirty="0">
                <a:solidFill>
                  <a:srgbClr val="740003"/>
                </a:solidFill>
                <a:latin typeface="微软雅黑" panose="020B0503020204020204" pitchFamily="34" charset="-122"/>
                <a:ea typeface="微软雅黑" panose="020B0503020204020204" pitchFamily="34" charset="-122"/>
              </a:rPr>
              <a:t>遇到困难与解决办法</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59323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无法得到用户态调用栈符号名</a:t>
            </a:r>
          </a:p>
          <a:p>
            <a:pPr marL="828039" lvl="1" indent="-375919">
              <a:spcBef>
                <a:spcPts val="400"/>
              </a:spcBef>
              <a:buClr>
                <a:srgbClr val="181C69"/>
              </a:buClr>
              <a:buSzPct val="100000"/>
              <a:buFontTx/>
              <a:buChar char="❑"/>
              <a:defRPr sz="2000"/>
            </a:pPr>
            <a:r>
              <a:rPr lang="zh-CN" altLang="en-US" b="1" dirty="0"/>
              <a:t>问题</a:t>
            </a:r>
            <a:r>
              <a:rPr lang="zh-CN" altLang="en-US" dirty="0"/>
              <a:t>：是第一点困难的进阶版：</a:t>
            </a:r>
            <a:r>
              <a:rPr lang="zh-CN" altLang="en-US" b="1" dirty="0"/>
              <a:t>相同</a:t>
            </a:r>
            <a:r>
              <a:rPr lang="zh-CN" altLang="en-US" dirty="0"/>
              <a:t>的是我们均只有简单的地址，没有对应的符号名；  </a:t>
            </a:r>
            <a:r>
              <a:rPr lang="zh-CN" altLang="en-US" b="1" dirty="0"/>
              <a:t>更难</a:t>
            </a:r>
            <a:r>
              <a:rPr lang="zh-CN" altLang="en-US" dirty="0"/>
              <a:t>的是内核符号表在内核编译的时候已经维护好，我们只需正确的读出即可；但用户态调用栈对应的二进制包大多不带调试信息，</a:t>
            </a:r>
            <a:r>
              <a:rPr lang="zh-CN" altLang="en-US" b="1" dirty="0"/>
              <a:t>没有明确的符号表</a:t>
            </a:r>
            <a:r>
              <a:rPr lang="zh-CN" altLang="en-US" dirty="0"/>
              <a:t>可以查询。</a:t>
            </a:r>
            <a:endParaRPr lang="en-US" altLang="zh-CN" dirty="0"/>
          </a:p>
          <a:p>
            <a:pPr marL="828039" lvl="1" indent="-375919">
              <a:spcBef>
                <a:spcPts val="400"/>
              </a:spcBef>
              <a:buClr>
                <a:srgbClr val="181C69"/>
              </a:buClr>
              <a:buSzPct val="100000"/>
              <a:buFontTx/>
              <a:buChar char="❑"/>
              <a:defRPr sz="2000"/>
            </a:pPr>
            <a:r>
              <a:rPr lang="zh-CN" altLang="en-US" b="1" dirty="0"/>
              <a:t>资料查询与比较：</a:t>
            </a:r>
            <a:endParaRPr lang="en-US" altLang="zh-CN" b="1" dirty="0"/>
          </a:p>
          <a:p>
            <a:pPr marL="452120" lvl="1">
              <a:spcBef>
                <a:spcPts val="400"/>
              </a:spcBef>
              <a:buClr>
                <a:srgbClr val="181C69"/>
              </a:buClr>
              <a:buSzPct val="100000"/>
              <a:defRPr sz="2000"/>
            </a:pPr>
            <a:r>
              <a:rPr lang="en-US" altLang="zh-CN" b="1" dirty="0"/>
              <a:t>	1</a:t>
            </a:r>
            <a:r>
              <a:rPr lang="zh-CN" altLang="en-US" b="1" dirty="0"/>
              <a:t>、参考</a:t>
            </a:r>
            <a:r>
              <a:rPr lang="en-US" altLang="zh-CN" b="1" dirty="0"/>
              <a:t>python</a:t>
            </a:r>
            <a:r>
              <a:rPr lang="zh-CN" altLang="en-US" b="1" dirty="0"/>
              <a:t>和</a:t>
            </a:r>
            <a:r>
              <a:rPr lang="en-US" altLang="zh-CN" b="1" dirty="0"/>
              <a:t>Java</a:t>
            </a:r>
            <a:r>
              <a:rPr lang="zh-CN" altLang="en-US" b="1" dirty="0"/>
              <a:t>：</a:t>
            </a:r>
            <a:r>
              <a:rPr lang="zh-CN" altLang="en-US" dirty="0"/>
              <a:t>均由虚拟机维护好了调用函数栈与符号名，难以复用；</a:t>
            </a:r>
            <a:endParaRPr lang="en-US" altLang="zh-CN" dirty="0"/>
          </a:p>
          <a:p>
            <a:pPr marL="452120" lvl="1">
              <a:spcBef>
                <a:spcPts val="400"/>
              </a:spcBef>
              <a:buClr>
                <a:srgbClr val="181C69"/>
              </a:buClr>
              <a:buSzPct val="100000"/>
              <a:defRPr sz="2000"/>
            </a:pPr>
            <a:r>
              <a:rPr lang="en-US" altLang="zh-CN" b="1" dirty="0"/>
              <a:t>	2</a:t>
            </a:r>
            <a:r>
              <a:rPr lang="zh-CN" altLang="en-US" b="1" dirty="0"/>
              <a:t>、参考</a:t>
            </a:r>
            <a:r>
              <a:rPr lang="en-US" altLang="zh-CN" b="1" dirty="0" err="1"/>
              <a:t>glibc</a:t>
            </a:r>
            <a:r>
              <a:rPr lang="zh-CN" altLang="en-US" b="1" dirty="0"/>
              <a:t>源码：</a:t>
            </a:r>
            <a:r>
              <a:rPr lang="en-US" altLang="zh-CN" b="1" dirty="0"/>
              <a:t> </a:t>
            </a:r>
            <a:r>
              <a:rPr lang="en-US" altLang="zh-CN" b="1" dirty="0" err="1"/>
              <a:t>backtrace_symbols</a:t>
            </a:r>
            <a:r>
              <a:rPr lang="zh-CN" altLang="en-US" dirty="0"/>
              <a:t>等函数只能是程序自己调用自己解析。由于崩溃进程</a:t>
            </a:r>
            <a:r>
              <a:rPr lang="zh-CN" altLang="en-US" dirty="0">
                <a:solidFill>
                  <a:srgbClr val="FF0000"/>
                </a:solidFill>
              </a:rPr>
              <a:t>资源已被释放</a:t>
            </a:r>
            <a:r>
              <a:rPr lang="zh-CN" altLang="en-US" dirty="0"/>
              <a:t>，我们在</a:t>
            </a:r>
            <a:r>
              <a:rPr lang="zh-CN" altLang="en-US" dirty="0">
                <a:solidFill>
                  <a:srgbClr val="FF0000"/>
                </a:solidFill>
              </a:rPr>
              <a:t>用户侧</a:t>
            </a:r>
            <a:r>
              <a:rPr lang="en-US" altLang="zh-CN" dirty="0" err="1"/>
              <a:t>bpf</a:t>
            </a:r>
            <a:r>
              <a:rPr lang="zh-CN" altLang="en-US" dirty="0"/>
              <a:t>程序是无法获取内存中关于崩溃进程</a:t>
            </a:r>
            <a:r>
              <a:rPr lang="en-US" altLang="zh-CN" dirty="0"/>
              <a:t>elf</a:t>
            </a:r>
            <a:r>
              <a:rPr lang="zh-CN" altLang="en-US" dirty="0"/>
              <a:t>加载的信息的。所以我们需要另辟蹊径。</a:t>
            </a:r>
            <a:endParaRPr lang="en-US" altLang="zh-CN" dirty="0"/>
          </a:p>
          <a:p>
            <a:pPr marL="828039" lvl="1" indent="-375919">
              <a:spcBef>
                <a:spcPts val="400"/>
              </a:spcBef>
              <a:buClr>
                <a:srgbClr val="181C69"/>
              </a:buClr>
              <a:buSzPct val="100000"/>
              <a:buFontTx/>
              <a:buChar char="❑"/>
              <a:defRPr sz="2000"/>
            </a:pPr>
            <a:r>
              <a:rPr lang="zh-CN" altLang="en-US" b="1" dirty="0"/>
              <a:t>解决办法</a:t>
            </a:r>
            <a:r>
              <a:rPr lang="zh-CN" altLang="en-US" dirty="0"/>
              <a:t>：</a:t>
            </a:r>
            <a:endParaRPr lang="en-US" altLang="zh-CN" dirty="0"/>
          </a:p>
          <a:p>
            <a:pPr marL="452120" lvl="1">
              <a:spcBef>
                <a:spcPts val="400"/>
              </a:spcBef>
              <a:buClr>
                <a:srgbClr val="181C69"/>
              </a:buClr>
              <a:buSzPct val="100000"/>
              <a:defRPr sz="2000"/>
            </a:pPr>
            <a:r>
              <a:rPr lang="en-US" altLang="zh-CN" dirty="0"/>
              <a:t>	</a:t>
            </a:r>
            <a:r>
              <a:rPr lang="zh-CN" altLang="en-US" dirty="0"/>
              <a:t>首先，利用</a:t>
            </a:r>
            <a:r>
              <a:rPr lang="en-US" altLang="zh-CN" dirty="0"/>
              <a:t>Linux</a:t>
            </a:r>
            <a:r>
              <a:rPr lang="zh-CN" altLang="en-US" dirty="0"/>
              <a:t>的</a:t>
            </a:r>
            <a:r>
              <a:rPr lang="en-US" altLang="zh-CN" dirty="0"/>
              <a:t>Bash</a:t>
            </a:r>
            <a:r>
              <a:rPr lang="zh-CN" altLang="en-US" dirty="0"/>
              <a:t>命令</a:t>
            </a:r>
            <a:r>
              <a:rPr lang="en-US" altLang="zh-CN" dirty="0"/>
              <a:t>nm</a:t>
            </a:r>
            <a:r>
              <a:rPr lang="zh-CN" altLang="en-US" dirty="0"/>
              <a:t>，</a:t>
            </a:r>
            <a:r>
              <a:rPr lang="en-US" altLang="zh-CN" dirty="0" err="1"/>
              <a:t>readelf</a:t>
            </a:r>
            <a:r>
              <a:rPr lang="zh-CN" altLang="en-US" dirty="0"/>
              <a:t>解析目标文件；</a:t>
            </a:r>
            <a:endParaRPr lang="en-US" altLang="zh-CN" dirty="0"/>
          </a:p>
          <a:p>
            <a:pPr marL="452120" lvl="1">
              <a:spcBef>
                <a:spcPts val="400"/>
              </a:spcBef>
              <a:buClr>
                <a:srgbClr val="181C69"/>
              </a:buClr>
              <a:buSzPct val="100000"/>
              <a:defRPr sz="2000"/>
            </a:pPr>
            <a:r>
              <a:rPr lang="en-US" altLang="zh-CN" dirty="0"/>
              <a:t>	</a:t>
            </a:r>
            <a:r>
              <a:rPr lang="zh-CN" altLang="en-US" dirty="0"/>
              <a:t>其次使用</a:t>
            </a:r>
            <a:r>
              <a:rPr lang="en-US" altLang="zh-CN" dirty="0"/>
              <a:t>grep/awk</a:t>
            </a:r>
            <a:r>
              <a:rPr lang="zh-CN" altLang="en-US" dirty="0"/>
              <a:t>实现数据筛选，组成形如</a:t>
            </a:r>
            <a:r>
              <a:rPr lang="de-DE" altLang="zh-CN" dirty="0"/>
              <a:t>nm -n -D -C /usr/bin/bash | awk ‘$2==“t” || $2==“T”{print $1, $3}</a:t>
            </a:r>
            <a:r>
              <a:rPr lang="zh-CN" altLang="en-US" dirty="0"/>
              <a:t>的指令完成解析。</a:t>
            </a:r>
            <a:endParaRPr lang="en-US" altLang="zh-CN" dirty="0"/>
          </a:p>
          <a:p>
            <a:pPr marL="828039" lvl="1" indent="-375919">
              <a:spcBef>
                <a:spcPts val="400"/>
              </a:spcBef>
              <a:buClr>
                <a:srgbClr val="181C69"/>
              </a:buClr>
              <a:buSzPct val="100000"/>
              <a:buFontTx/>
              <a:buChar char="❑"/>
              <a:defRPr sz="2000"/>
            </a:pPr>
            <a:endParaRPr lang="en-US" altLang="zh-CN" dirty="0"/>
          </a:p>
          <a:p>
            <a:pPr marL="828039" lvl="1" indent="-375919">
              <a:spcBef>
                <a:spcPts val="400"/>
              </a:spcBef>
              <a:buClr>
                <a:srgbClr val="181C69"/>
              </a:buClr>
              <a:buSzPct val="100000"/>
              <a:buFontTx/>
              <a:buChar char="❑"/>
              <a:defRPr sz="2000"/>
            </a:pPr>
            <a:endParaRPr lang="zh-CN" altLang="en-US" dirty="0"/>
          </a:p>
          <a:p>
            <a:pPr marL="828039" lvl="1" indent="-375919">
              <a:spcBef>
                <a:spcPts val="400"/>
              </a:spcBef>
              <a:buClr>
                <a:srgbClr val="181C69"/>
              </a:buClr>
              <a:buSzPct val="100000"/>
              <a:buFontTx/>
              <a:buChar char="❑"/>
              <a:defRPr sz="2000"/>
            </a:pPr>
            <a:endParaRPr lang="en-US" altLang="zh-CN" dirty="0"/>
          </a:p>
          <a:p>
            <a:pPr>
              <a:spcBef>
                <a:spcPts val="500"/>
              </a:spcBef>
              <a:buSzPct val="100000"/>
              <a:defRPr sz="2400" b="1">
                <a:solidFill>
                  <a:srgbClr val="181C69"/>
                </a:solidFill>
              </a:defRPr>
            </a:pPr>
            <a:endParaRPr lang="zh-CN" altLang="en-US"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
        <p:nvSpPr>
          <p:cNvPr id="3" name="Rectangle 2">
            <a:extLst>
              <a:ext uri="{FF2B5EF4-FFF2-40B4-BE49-F238E27FC236}">
                <a16:creationId xmlns:a16="http://schemas.microsoft.com/office/drawing/2014/main" id="{77C3D165-D072-4730-A481-AB09CBBB2765}"/>
              </a:ext>
            </a:extLst>
          </p:cNvPr>
          <p:cNvSpPr>
            <a:spLocks noChangeArrowheads="1"/>
          </p:cNvSpPr>
          <p:nvPr/>
        </p:nvSpPr>
        <p:spPr bwMode="auto">
          <a:xfrm>
            <a:off x="0" y="-184666"/>
            <a:ext cx="184731" cy="369332"/>
          </a:xfrm>
          <a:prstGeom prst="rect">
            <a:avLst/>
          </a:prstGeom>
          <a:solidFill>
            <a:srgbClr val="F3F4F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5" name="图片 4">
            <a:extLst>
              <a:ext uri="{FF2B5EF4-FFF2-40B4-BE49-F238E27FC236}">
                <a16:creationId xmlns:a16="http://schemas.microsoft.com/office/drawing/2014/main" id="{5383B6D3-3CE5-47C5-99AF-E8F6DFA885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2444" y="1990259"/>
            <a:ext cx="7403080" cy="3609898"/>
          </a:xfrm>
          <a:prstGeom prst="rect">
            <a:avLst/>
          </a:prstGeom>
        </p:spPr>
      </p:pic>
    </p:spTree>
    <p:extLst>
      <p:ext uri="{BB962C8B-B14F-4D97-AF65-F5344CB8AC3E}">
        <p14:creationId xmlns:p14="http://schemas.microsoft.com/office/powerpoint/2010/main" val="30163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3. </a:t>
            </a:r>
            <a:r>
              <a:rPr lang="zh-CN" altLang="en-US" sz="2800" b="1" dirty="0">
                <a:solidFill>
                  <a:srgbClr val="740003"/>
                </a:solidFill>
                <a:latin typeface="微软雅黑" panose="020B0503020204020204" pitchFamily="34" charset="-122"/>
                <a:ea typeface="微软雅黑" panose="020B0503020204020204" pitchFamily="34" charset="-122"/>
              </a:rPr>
              <a:t>遇到困难与解决办法</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44961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en-US" altLang="zh-CN" dirty="0"/>
              <a:t>eBPF</a:t>
            </a:r>
            <a:r>
              <a:rPr lang="zh-CN" altLang="en-US" dirty="0"/>
              <a:t>存在限制导致动态库读取不全</a:t>
            </a:r>
          </a:p>
          <a:p>
            <a:pPr marL="828039" lvl="1" indent="-375919">
              <a:spcBef>
                <a:spcPts val="400"/>
              </a:spcBef>
              <a:buClr>
                <a:srgbClr val="181C69"/>
              </a:buClr>
              <a:buSzPct val="100000"/>
              <a:buFontTx/>
              <a:buChar char="❑"/>
              <a:defRPr sz="2000"/>
            </a:pPr>
            <a:r>
              <a:rPr lang="zh-CN" altLang="en-US" b="1" dirty="0"/>
              <a:t>问题</a:t>
            </a:r>
            <a:r>
              <a:rPr lang="zh-CN" altLang="en-US" dirty="0"/>
              <a:t>：</a:t>
            </a:r>
            <a:r>
              <a:rPr lang="en-US" altLang="zh-CN" dirty="0"/>
              <a:t>eBPF</a:t>
            </a:r>
            <a:r>
              <a:rPr lang="zh-CN" altLang="en-US" dirty="0"/>
              <a:t>程序的最大指令数和加载</a:t>
            </a:r>
            <a:r>
              <a:rPr lang="en-US" altLang="zh-CN" dirty="0"/>
              <a:t>eBPF</a:t>
            </a:r>
            <a:r>
              <a:rPr lang="zh-CN" altLang="en-US" dirty="0"/>
              <a:t>程序时的</a:t>
            </a:r>
            <a:r>
              <a:rPr lang="en-US" altLang="zh-CN" dirty="0"/>
              <a:t>verifier</a:t>
            </a:r>
            <a:r>
              <a:rPr lang="zh-CN" altLang="en-US" dirty="0"/>
              <a:t>的本身性能问题限制了我们读取内存映射段链表的最大循环次数，导致动态库读取不全，进而影响用户调用栈的函数名解析。</a:t>
            </a:r>
            <a:endParaRPr lang="en-US" altLang="zh-CN" dirty="0"/>
          </a:p>
          <a:p>
            <a:pPr marL="828039" lvl="1" indent="-375919">
              <a:spcBef>
                <a:spcPts val="400"/>
              </a:spcBef>
              <a:buClr>
                <a:srgbClr val="181C69"/>
              </a:buClr>
              <a:buSzPct val="100000"/>
              <a:buFontTx/>
              <a:buChar char="❑"/>
              <a:defRPr sz="2000"/>
            </a:pPr>
            <a:r>
              <a:rPr lang="zh-CN" altLang="en-US" b="1" dirty="0"/>
              <a:t>解决办法：</a:t>
            </a:r>
            <a:endParaRPr lang="en-US" altLang="zh-CN" b="1" dirty="0"/>
          </a:p>
          <a:p>
            <a:pPr marL="1285239" lvl="2" indent="-375919">
              <a:spcBef>
                <a:spcPts val="400"/>
              </a:spcBef>
              <a:buClr>
                <a:srgbClr val="181C69"/>
              </a:buClr>
              <a:buSzPct val="100000"/>
              <a:buFontTx/>
              <a:buChar char="❑"/>
              <a:defRPr sz="2000"/>
            </a:pPr>
            <a:r>
              <a:rPr lang="zh-CN" altLang="en-US" b="1" dirty="0"/>
              <a:t>减少循环内分支数</a:t>
            </a:r>
            <a:r>
              <a:rPr lang="zh-CN" altLang="en-US" dirty="0"/>
              <a:t>，进而减少</a:t>
            </a:r>
            <a:r>
              <a:rPr lang="en-US" altLang="zh-CN" dirty="0"/>
              <a:t>verifier</a:t>
            </a:r>
            <a:r>
              <a:rPr lang="zh-CN" altLang="en-US" dirty="0"/>
              <a:t>在验证程序时需要记录的状态数，从而可以支持更大的循环次数</a:t>
            </a:r>
            <a:r>
              <a:rPr lang="zh-CN" altLang="en-US" b="1" dirty="0"/>
              <a:t>。</a:t>
            </a:r>
            <a:endParaRPr lang="en-US" altLang="zh-CN" b="1" dirty="0"/>
          </a:p>
          <a:p>
            <a:pPr marL="1285239" lvl="2" indent="-375919">
              <a:spcBef>
                <a:spcPts val="400"/>
              </a:spcBef>
              <a:buClr>
                <a:srgbClr val="181C69"/>
              </a:buClr>
              <a:buSzPct val="100000"/>
              <a:buFontTx/>
              <a:buChar char="❑"/>
              <a:defRPr sz="2000"/>
            </a:pPr>
            <a:r>
              <a:rPr lang="zh-CN" altLang="en-US" b="1" dirty="0"/>
              <a:t>简化循环内的读取数据的逻辑</a:t>
            </a:r>
            <a:r>
              <a:rPr lang="zh-CN" altLang="en-US" dirty="0"/>
              <a:t>，保留一些关键的信息，使得每一层循环的指令数更少，总而支持更大循环次数。</a:t>
            </a:r>
            <a:endParaRPr lang="en-US" altLang="zh-CN" dirty="0"/>
          </a:p>
          <a:p>
            <a:pPr marL="1285239" lvl="2" indent="-375919">
              <a:spcBef>
                <a:spcPts val="400"/>
              </a:spcBef>
              <a:buClr>
                <a:srgbClr val="181C69"/>
              </a:buClr>
              <a:buSzPct val="100000"/>
              <a:buFontTx/>
              <a:buChar char="❑"/>
              <a:defRPr sz="2000"/>
            </a:pPr>
            <a:r>
              <a:rPr lang="zh-CN" altLang="en-US" dirty="0"/>
              <a:t>把循环体内的读取数据代码</a:t>
            </a:r>
            <a:r>
              <a:rPr lang="zh-CN" altLang="en-US" b="1" dirty="0"/>
              <a:t>逻辑划分成独立的数部份</a:t>
            </a:r>
            <a:r>
              <a:rPr lang="zh-CN" altLang="en-US" dirty="0"/>
              <a:t>，各自分到一个</a:t>
            </a:r>
            <a:r>
              <a:rPr lang="en-US" altLang="zh-CN" dirty="0"/>
              <a:t>eBPF</a:t>
            </a:r>
            <a:r>
              <a:rPr lang="zh-CN" altLang="en-US" dirty="0"/>
              <a:t>程序形成数个循环，然后通过</a:t>
            </a:r>
            <a:r>
              <a:rPr lang="en-US" altLang="zh-CN" dirty="0" err="1"/>
              <a:t>bpf_tail_call</a:t>
            </a:r>
            <a:r>
              <a:rPr lang="zh-CN" altLang="en-US" dirty="0"/>
              <a:t>辅助函数按序跳转执行，达到突破</a:t>
            </a:r>
            <a:r>
              <a:rPr lang="en-US" altLang="zh-CN" dirty="0"/>
              <a:t>eBPF</a:t>
            </a:r>
            <a:r>
              <a:rPr lang="zh-CN" altLang="en-US" dirty="0"/>
              <a:t>指令限制的目的。</a:t>
            </a:r>
          </a:p>
          <a:p>
            <a:pPr marL="452120" lvl="1">
              <a:spcBef>
                <a:spcPts val="400"/>
              </a:spcBef>
              <a:buClr>
                <a:srgbClr val="181C69"/>
              </a:buClr>
              <a:buSzPct val="100000"/>
              <a:defRPr sz="2000"/>
            </a:pPr>
            <a:endParaRPr lang="en-US" altLang="zh-CN" dirty="0"/>
          </a:p>
          <a:p>
            <a:pPr>
              <a:spcBef>
                <a:spcPts val="500"/>
              </a:spcBef>
              <a:buSzPct val="100000"/>
              <a:defRPr sz="2400" b="1">
                <a:solidFill>
                  <a:srgbClr val="181C69"/>
                </a:solidFill>
              </a:defRPr>
            </a:pPr>
            <a:endParaRPr lang="zh-CN" altLang="en-US"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2531925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85233733-EE9D-4ADF-A25D-325E75C5F45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2098" r="14726" b="48018"/>
          <a:stretch/>
        </p:blipFill>
        <p:spPr>
          <a:xfrm>
            <a:off x="8832915" y="110878"/>
            <a:ext cx="3359085" cy="757321"/>
          </a:xfrm>
          <a:prstGeom prst="rect">
            <a:avLst/>
          </a:prstGeom>
        </p:spPr>
      </p:pic>
      <p:sp>
        <p:nvSpPr>
          <p:cNvPr id="87" name="矩形 86">
            <a:extLst>
              <a:ext uri="{FF2B5EF4-FFF2-40B4-BE49-F238E27FC236}">
                <a16:creationId xmlns:a16="http://schemas.microsoft.com/office/drawing/2014/main" id="{4F0C835C-15A3-4642-848A-1E2531C5CEA9}"/>
              </a:ext>
            </a:extLst>
          </p:cNvPr>
          <p:cNvSpPr/>
          <p:nvPr/>
        </p:nvSpPr>
        <p:spPr>
          <a:xfrm>
            <a:off x="1754909" y="111404"/>
            <a:ext cx="10437091" cy="757321"/>
          </a:xfrm>
          <a:prstGeom prst="rect">
            <a:avLst/>
          </a:prstGeom>
          <a:gradFill flip="none" rotWithShape="1">
            <a:gsLst>
              <a:gs pos="35000">
                <a:srgbClr val="204E72"/>
              </a:gs>
              <a:gs pos="0">
                <a:srgbClr val="204E72"/>
              </a:gs>
              <a:gs pos="59000">
                <a:srgbClr val="204E72">
                  <a:alpha val="96000"/>
                </a:srgbClr>
              </a:gs>
              <a:gs pos="77000">
                <a:srgbClr val="204E72">
                  <a:alpha val="70000"/>
                </a:srgbClr>
              </a:gs>
              <a:gs pos="100000">
                <a:srgbClr val="204E72">
                  <a:alpha val="64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灯片编号占位符 4">
            <a:extLst>
              <a:ext uri="{FF2B5EF4-FFF2-40B4-BE49-F238E27FC236}">
                <a16:creationId xmlns:a16="http://schemas.microsoft.com/office/drawing/2014/main" id="{11650B7C-538C-489C-8A45-3810C29A70C8}"/>
              </a:ext>
            </a:extLst>
          </p:cNvPr>
          <p:cNvSpPr>
            <a:spLocks noGrp="1"/>
          </p:cNvSpPr>
          <p:nvPr>
            <p:ph type="sldNum" sz="quarter" idx="11"/>
          </p:nvPr>
        </p:nvSpPr>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fld id="{A581101E-C320-4DA0-98CE-87F7D018D09D}" type="slidenum">
              <a:rPr lang="ko-KR" altLang="en-US" smtClean="0">
                <a:latin typeface="Verdana" panose="020B0604030504040204" pitchFamily="34" charset="0"/>
              </a:rPr>
              <a:pPr>
                <a:defRPr/>
              </a:pPr>
              <a:t>16</a:t>
            </a:fld>
            <a:endParaRPr lang="en-US" altLang="ko-KR">
              <a:latin typeface="Verdana" panose="020B0604030504040204" pitchFamily="34" charset="0"/>
            </a:endParaRPr>
          </a:p>
        </p:txBody>
      </p:sp>
      <p:sp>
        <p:nvSpPr>
          <p:cNvPr id="5123" name="Rectangle 2">
            <a:extLst>
              <a:ext uri="{FF2B5EF4-FFF2-40B4-BE49-F238E27FC236}">
                <a16:creationId xmlns:a16="http://schemas.microsoft.com/office/drawing/2014/main" id="{7F2315CA-B849-4C5E-B00B-97627D322A9A}"/>
              </a:ext>
            </a:extLst>
          </p:cNvPr>
          <p:cNvSpPr>
            <a:spLocks noGrp="1" noChangeArrowheads="1"/>
          </p:cNvSpPr>
          <p:nvPr>
            <p:ph type="title"/>
          </p:nvPr>
        </p:nvSpPr>
        <p:spPr>
          <a:xfrm>
            <a:off x="2066374" y="55628"/>
            <a:ext cx="9144000" cy="720725"/>
          </a:xfrm>
        </p:spPr>
        <p:txBody>
          <a:bodyPr>
            <a:normAutofit/>
          </a:bodyPr>
          <a:lstStyle/>
          <a:p>
            <a:pPr algn="ctr" eaLnBrk="1" hangingPunct="1"/>
            <a:r>
              <a:rPr lang="zh-CN" altLang="en-US" sz="3600" b="1" dirty="0">
                <a:solidFill>
                  <a:schemeClr val="bg1"/>
                </a:solidFill>
                <a:ea typeface="黑体" panose="02010609060101010101" pitchFamily="49" charset="-122"/>
              </a:rPr>
              <a:t>内容提要</a:t>
            </a:r>
          </a:p>
        </p:txBody>
      </p:sp>
      <p:grpSp>
        <p:nvGrpSpPr>
          <p:cNvPr id="5124" name="Group 3">
            <a:extLst>
              <a:ext uri="{FF2B5EF4-FFF2-40B4-BE49-F238E27FC236}">
                <a16:creationId xmlns:a16="http://schemas.microsoft.com/office/drawing/2014/main" id="{12AF33D5-7879-4A03-8E92-B87F5100B4F1}"/>
              </a:ext>
            </a:extLst>
          </p:cNvPr>
          <p:cNvGrpSpPr>
            <a:grpSpLocks/>
          </p:cNvGrpSpPr>
          <p:nvPr/>
        </p:nvGrpSpPr>
        <p:grpSpPr bwMode="auto">
          <a:xfrm>
            <a:off x="189010" y="1389857"/>
            <a:ext cx="4446588" cy="4702175"/>
            <a:chOff x="-1509" y="876"/>
            <a:chExt cx="3005" cy="3039"/>
          </a:xfrm>
        </p:grpSpPr>
        <p:sp>
          <p:nvSpPr>
            <p:cNvPr id="101380" name="AutoShape 4">
              <a:extLst>
                <a:ext uri="{FF2B5EF4-FFF2-40B4-BE49-F238E27FC236}">
                  <a16:creationId xmlns:a16="http://schemas.microsoft.com/office/drawing/2014/main" id="{D0B8D79A-24F3-416A-9D16-FA9DD26A7951}"/>
                </a:ext>
              </a:extLst>
            </p:cNvPr>
            <p:cNvSpPr>
              <a:spLocks noChangeArrowheads="1"/>
            </p:cNvSpPr>
            <p:nvPr/>
          </p:nvSpPr>
          <p:spPr bwMode="ltGray">
            <a:xfrm rot="5400000">
              <a:off x="-1526" y="893"/>
              <a:ext cx="3039" cy="3005"/>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solidFill>
              <a:srgbClr val="204E72"/>
            </a:solidFill>
            <a:ln w="9525" algn="ctr">
              <a:noFill/>
              <a:miter lim="800000"/>
              <a:headEnd/>
              <a:tailEnd/>
            </a:ln>
            <a:effec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endParaRPr lang="zh-CN" altLang="en-US" dirty="0">
                <a:ea typeface="宋体" panose="02010600030101010101" pitchFamily="2" charset="-122"/>
              </a:endParaRPr>
            </a:p>
          </p:txBody>
        </p:sp>
        <p:sp>
          <p:nvSpPr>
            <p:cNvPr id="5162" name="AutoShape 5">
              <a:extLst>
                <a:ext uri="{FF2B5EF4-FFF2-40B4-BE49-F238E27FC236}">
                  <a16:creationId xmlns:a16="http://schemas.microsoft.com/office/drawing/2014/main" id="{2A04D602-0DF6-4C1B-A584-AFD9DDD86572}"/>
                </a:ext>
              </a:extLst>
            </p:cNvPr>
            <p:cNvSpPr>
              <a:spLocks noChangeArrowheads="1"/>
            </p:cNvSpPr>
            <p:nvPr/>
          </p:nvSpPr>
          <p:spPr bwMode="ltGray">
            <a:xfrm rot="5400000" flipH="1">
              <a:off x="-1270" y="1203"/>
              <a:ext cx="2540" cy="2475"/>
            </a:xfrm>
            <a:custGeom>
              <a:avLst/>
              <a:gdLst>
                <a:gd name="T0" fmla="*/ 149 w 21600"/>
                <a:gd name="T1" fmla="*/ 0 h 21600"/>
                <a:gd name="T2" fmla="*/ 74 w 21600"/>
                <a:gd name="T3" fmla="*/ 142 h 21600"/>
                <a:gd name="T4" fmla="*/ 149 w 21600"/>
                <a:gd name="T5" fmla="*/ 141 h 21600"/>
                <a:gd name="T6" fmla="*/ 224 w 21600"/>
                <a:gd name="T7" fmla="*/ 142 h 21600"/>
                <a:gd name="T8" fmla="*/ 0 60000 65536"/>
                <a:gd name="T9" fmla="*/ 0 60000 65536"/>
                <a:gd name="T10" fmla="*/ 0 60000 65536"/>
                <a:gd name="T11" fmla="*/ 0 60000 65536"/>
                <a:gd name="T12" fmla="*/ 0 w 21600"/>
                <a:gd name="T13" fmla="*/ 0 h 21600"/>
                <a:gd name="T14" fmla="*/ 21600 w 21600"/>
                <a:gd name="T15" fmla="*/ 7715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lnTo>
                    <a:pt x="10744" y="10800"/>
                  </a:lnTo>
                  <a:close/>
                </a:path>
              </a:pathLst>
            </a:custGeom>
            <a:solidFill>
              <a:srgbClr val="436988">
                <a:alpha val="36078"/>
              </a:srgbClr>
            </a:solidFill>
            <a:ln>
              <a:noFill/>
            </a:ln>
            <a:extLst>
              <a:ext uri="{91240B29-F687-4F45-9708-019B960494DF}">
                <a14:hiddenLine xmlns:a14="http://schemas.microsoft.com/office/drawing/2010/main" w="0" algn="ctr">
                  <a:solidFill>
                    <a:srgbClr val="000000"/>
                  </a:solidFill>
                  <a:miter lim="800000"/>
                  <a:headEnd/>
                  <a:tailEnd/>
                </a14:hiddenLine>
              </a:ext>
            </a:extLst>
          </p:spPr>
          <p:txBody>
            <a:bodyPr wrap="none" anchor="ctr"/>
            <a:lstStyle/>
            <a:p>
              <a:endParaRPr lang="zh-CN" altLang="en-US" dirty="0"/>
            </a:p>
          </p:txBody>
        </p:sp>
      </p:grpSp>
      <p:sp>
        <p:nvSpPr>
          <p:cNvPr id="5153" name="AutoShape 7">
            <a:extLst>
              <a:ext uri="{FF2B5EF4-FFF2-40B4-BE49-F238E27FC236}">
                <a16:creationId xmlns:a16="http://schemas.microsoft.com/office/drawing/2014/main" id="{0AE9895F-C2A6-4F15-9AF1-539DEEE5075C}"/>
              </a:ext>
            </a:extLst>
          </p:cNvPr>
          <p:cNvSpPr>
            <a:spLocks noChangeArrowheads="1"/>
          </p:cNvSpPr>
          <p:nvPr/>
        </p:nvSpPr>
        <p:spPr bwMode="gray">
          <a:xfrm>
            <a:off x="4110231" y="1760061"/>
            <a:ext cx="4499319" cy="508000"/>
          </a:xfrm>
          <a:prstGeom prst="roundRect">
            <a:avLst>
              <a:gd name="adj" fmla="val 50000"/>
            </a:avLst>
          </a:prstGeom>
          <a:solidFill>
            <a:srgbClr val="FFFFFF"/>
          </a:solidFill>
          <a:ln w="28575" algn="ctr">
            <a:solidFill>
              <a:schemeClr val="bg1">
                <a:lumMod val="75000"/>
              </a:schemeClr>
            </a:solidFill>
            <a:round/>
            <a:headEnd/>
            <a:tailEnd/>
          </a:ln>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一、基本信息</a:t>
            </a:r>
            <a:endParaRPr lang="en-US" altLang="zh-CN" b="1" dirty="0">
              <a:latin typeface="Arial" panose="020B0604020202020204" pitchFamily="34" charset="0"/>
              <a:ea typeface="黑体" panose="02010609060101010101" pitchFamily="49" charset="-122"/>
            </a:endParaRPr>
          </a:p>
        </p:txBody>
      </p:sp>
      <p:grpSp>
        <p:nvGrpSpPr>
          <p:cNvPr id="5154" name="Group 8">
            <a:extLst>
              <a:ext uri="{FF2B5EF4-FFF2-40B4-BE49-F238E27FC236}">
                <a16:creationId xmlns:a16="http://schemas.microsoft.com/office/drawing/2014/main" id="{1A1B9351-3022-48D3-ACE1-6C2F2302ADFE}"/>
              </a:ext>
            </a:extLst>
          </p:cNvPr>
          <p:cNvGrpSpPr>
            <a:grpSpLocks/>
          </p:cNvGrpSpPr>
          <p:nvPr/>
        </p:nvGrpSpPr>
        <p:grpSpPr bwMode="auto">
          <a:xfrm>
            <a:off x="3653214" y="1816516"/>
            <a:ext cx="454249" cy="380386"/>
            <a:chOff x="2280" y="1582"/>
            <a:chExt cx="1371" cy="2204"/>
          </a:xfrm>
          <a:solidFill>
            <a:srgbClr val="00561F"/>
          </a:solidFill>
        </p:grpSpPr>
        <p:sp>
          <p:nvSpPr>
            <p:cNvPr id="5156" name="Oval 10">
              <a:extLst>
                <a:ext uri="{FF2B5EF4-FFF2-40B4-BE49-F238E27FC236}">
                  <a16:creationId xmlns:a16="http://schemas.microsoft.com/office/drawing/2014/main" id="{8D60069F-8D2E-420E-935C-960D3C194022}"/>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5160" name="Oval 14">
              <a:extLst>
                <a:ext uri="{FF2B5EF4-FFF2-40B4-BE49-F238E27FC236}">
                  <a16:creationId xmlns:a16="http://schemas.microsoft.com/office/drawing/2014/main" id="{E3AC5233-7F52-40AF-8507-80C31830AD65}"/>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sp>
        <p:nvSpPr>
          <p:cNvPr id="47" name="AutoShape 7">
            <a:extLst>
              <a:ext uri="{FF2B5EF4-FFF2-40B4-BE49-F238E27FC236}">
                <a16:creationId xmlns:a16="http://schemas.microsoft.com/office/drawing/2014/main" id="{DAFCB9AF-F1EB-4126-903D-31A7069108FF}"/>
              </a:ext>
            </a:extLst>
          </p:cNvPr>
          <p:cNvSpPr>
            <a:spLocks noChangeArrowheads="1"/>
          </p:cNvSpPr>
          <p:nvPr/>
        </p:nvSpPr>
        <p:spPr bwMode="gray">
          <a:xfrm>
            <a:off x="4635598" y="2723808"/>
            <a:ext cx="4406611"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None/>
            </a:pPr>
            <a:r>
              <a:rPr lang="zh-CN" altLang="en-US" b="1" dirty="0">
                <a:latin typeface="Arial" panose="020B0604020202020204" pitchFamily="34" charset="0"/>
                <a:ea typeface="黑体" panose="02010609060101010101" pitchFamily="49" charset="-122"/>
              </a:rPr>
              <a:t>二、项目设计与实现</a:t>
            </a:r>
            <a:endParaRPr lang="en-US" altLang="zh-CN" b="1" dirty="0">
              <a:latin typeface="Arial" panose="020B0604020202020204" pitchFamily="34" charset="0"/>
              <a:ea typeface="黑体" panose="02010609060101010101" pitchFamily="49" charset="-122"/>
            </a:endParaRPr>
          </a:p>
        </p:txBody>
      </p:sp>
      <p:sp>
        <p:nvSpPr>
          <p:cNvPr id="55" name="AutoShape 7">
            <a:extLst>
              <a:ext uri="{FF2B5EF4-FFF2-40B4-BE49-F238E27FC236}">
                <a16:creationId xmlns:a16="http://schemas.microsoft.com/office/drawing/2014/main" id="{55296B7D-5D07-4B4E-B0F4-BF6FB4CC07BD}"/>
              </a:ext>
            </a:extLst>
          </p:cNvPr>
          <p:cNvSpPr>
            <a:spLocks noChangeArrowheads="1"/>
          </p:cNvSpPr>
          <p:nvPr/>
        </p:nvSpPr>
        <p:spPr bwMode="gray">
          <a:xfrm>
            <a:off x="4698968" y="3834823"/>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solidFill>
                  <a:srgbClr val="740003"/>
                </a:solidFill>
                <a:latin typeface="Arial" panose="020B0604020202020204" pitchFamily="34" charset="0"/>
                <a:ea typeface="黑体" panose="02010609060101010101" pitchFamily="49" charset="-122"/>
              </a:rPr>
              <a:t>三、效果展现与创新</a:t>
            </a:r>
            <a:endParaRPr lang="en-US" altLang="zh-CN" b="1" dirty="0">
              <a:solidFill>
                <a:srgbClr val="740003"/>
              </a:solidFill>
              <a:latin typeface="Arial" panose="020B0604020202020204" pitchFamily="34" charset="0"/>
              <a:ea typeface="黑体" panose="02010609060101010101" pitchFamily="49" charset="-122"/>
            </a:endParaRPr>
          </a:p>
        </p:txBody>
      </p:sp>
      <p:sp>
        <p:nvSpPr>
          <p:cNvPr id="64" name="AutoShape 7">
            <a:extLst>
              <a:ext uri="{FF2B5EF4-FFF2-40B4-BE49-F238E27FC236}">
                <a16:creationId xmlns:a16="http://schemas.microsoft.com/office/drawing/2014/main" id="{C315F33A-A10B-43E9-B331-98C9FDF2D830}"/>
              </a:ext>
            </a:extLst>
          </p:cNvPr>
          <p:cNvSpPr>
            <a:spLocks noChangeArrowheads="1"/>
          </p:cNvSpPr>
          <p:nvPr/>
        </p:nvSpPr>
        <p:spPr bwMode="gray">
          <a:xfrm>
            <a:off x="4273411" y="4874245"/>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四、总结与未来展望</a:t>
            </a:r>
            <a:endParaRPr lang="en-US" altLang="zh-CN" b="1" dirty="0">
              <a:latin typeface="Arial" panose="020B0604020202020204" pitchFamily="34" charset="0"/>
              <a:ea typeface="黑体" panose="02010609060101010101" pitchFamily="49" charset="-122"/>
            </a:endParaRPr>
          </a:p>
        </p:txBody>
      </p:sp>
      <p:grpSp>
        <p:nvGrpSpPr>
          <p:cNvPr id="78" name="Group 8">
            <a:extLst>
              <a:ext uri="{FF2B5EF4-FFF2-40B4-BE49-F238E27FC236}">
                <a16:creationId xmlns:a16="http://schemas.microsoft.com/office/drawing/2014/main" id="{99C73214-7560-4BD2-A321-E9EE8CE49414}"/>
              </a:ext>
            </a:extLst>
          </p:cNvPr>
          <p:cNvGrpSpPr>
            <a:grpSpLocks/>
          </p:cNvGrpSpPr>
          <p:nvPr/>
        </p:nvGrpSpPr>
        <p:grpSpPr bwMode="auto">
          <a:xfrm>
            <a:off x="4288342" y="2836143"/>
            <a:ext cx="454249" cy="380386"/>
            <a:chOff x="2280" y="1582"/>
            <a:chExt cx="1371" cy="2204"/>
          </a:xfrm>
          <a:solidFill>
            <a:srgbClr val="00561F"/>
          </a:solidFill>
        </p:grpSpPr>
        <p:sp>
          <p:nvSpPr>
            <p:cNvPr id="79" name="Oval 10">
              <a:extLst>
                <a:ext uri="{FF2B5EF4-FFF2-40B4-BE49-F238E27FC236}">
                  <a16:creationId xmlns:a16="http://schemas.microsoft.com/office/drawing/2014/main" id="{CD20FA5C-7E3B-4FD9-A2BA-4FB18B94CBCC}"/>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0" name="Oval 14">
              <a:extLst>
                <a:ext uri="{FF2B5EF4-FFF2-40B4-BE49-F238E27FC236}">
                  <a16:creationId xmlns:a16="http://schemas.microsoft.com/office/drawing/2014/main" id="{199E21B3-A9FF-4B3D-B776-F1DD8B405088}"/>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1" name="Group 8">
            <a:extLst>
              <a:ext uri="{FF2B5EF4-FFF2-40B4-BE49-F238E27FC236}">
                <a16:creationId xmlns:a16="http://schemas.microsoft.com/office/drawing/2014/main" id="{DA26AA90-971C-4A6F-A253-23FC4065EEAE}"/>
              </a:ext>
            </a:extLst>
          </p:cNvPr>
          <p:cNvGrpSpPr>
            <a:grpSpLocks/>
          </p:cNvGrpSpPr>
          <p:nvPr/>
        </p:nvGrpSpPr>
        <p:grpSpPr bwMode="auto">
          <a:xfrm>
            <a:off x="4316458" y="3911574"/>
            <a:ext cx="454249" cy="380386"/>
            <a:chOff x="2280" y="1582"/>
            <a:chExt cx="1371" cy="2204"/>
          </a:xfrm>
          <a:solidFill>
            <a:srgbClr val="740003"/>
          </a:solidFill>
        </p:grpSpPr>
        <p:sp>
          <p:nvSpPr>
            <p:cNvPr id="82" name="Oval 10">
              <a:extLst>
                <a:ext uri="{FF2B5EF4-FFF2-40B4-BE49-F238E27FC236}">
                  <a16:creationId xmlns:a16="http://schemas.microsoft.com/office/drawing/2014/main" id="{35AFD42E-26EA-4396-8A7B-B4E37C3CCE65}"/>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3" name="Oval 14">
              <a:extLst>
                <a:ext uri="{FF2B5EF4-FFF2-40B4-BE49-F238E27FC236}">
                  <a16:creationId xmlns:a16="http://schemas.microsoft.com/office/drawing/2014/main" id="{12D7CBF9-24B1-431F-A351-E7FEA1D43FF4}"/>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4" name="Group 8">
            <a:extLst>
              <a:ext uri="{FF2B5EF4-FFF2-40B4-BE49-F238E27FC236}">
                <a16:creationId xmlns:a16="http://schemas.microsoft.com/office/drawing/2014/main" id="{E146A333-6224-46C3-8A3D-38B6B7A14556}"/>
              </a:ext>
            </a:extLst>
          </p:cNvPr>
          <p:cNvGrpSpPr>
            <a:grpSpLocks/>
          </p:cNvGrpSpPr>
          <p:nvPr/>
        </p:nvGrpSpPr>
        <p:grpSpPr bwMode="auto">
          <a:xfrm>
            <a:off x="3900662" y="4950996"/>
            <a:ext cx="454249" cy="380386"/>
            <a:chOff x="2280" y="1582"/>
            <a:chExt cx="1371" cy="2204"/>
          </a:xfrm>
          <a:solidFill>
            <a:srgbClr val="00561F"/>
          </a:solidFill>
        </p:grpSpPr>
        <p:sp>
          <p:nvSpPr>
            <p:cNvPr id="85" name="Oval 10">
              <a:extLst>
                <a:ext uri="{FF2B5EF4-FFF2-40B4-BE49-F238E27FC236}">
                  <a16:creationId xmlns:a16="http://schemas.microsoft.com/office/drawing/2014/main" id="{DB5FE0FF-646C-4362-A209-25C4954D8F7A}"/>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6" name="Oval 14">
              <a:extLst>
                <a:ext uri="{FF2B5EF4-FFF2-40B4-BE49-F238E27FC236}">
                  <a16:creationId xmlns:a16="http://schemas.microsoft.com/office/drawing/2014/main" id="{F3F96D7F-0102-4B94-A1E9-8495611484BE}"/>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pic>
        <p:nvPicPr>
          <p:cNvPr id="26" name="图片 25">
            <a:extLst>
              <a:ext uri="{FF2B5EF4-FFF2-40B4-BE49-F238E27FC236}">
                <a16:creationId xmlns:a16="http://schemas.microsoft.com/office/drawing/2014/main" id="{1A1016C4-D265-5BE5-97FB-BC8433E90AB6}"/>
              </a:ext>
            </a:extLst>
          </p:cNvPr>
          <p:cNvPicPr>
            <a:picLocks noChangeAspect="1"/>
          </p:cNvPicPr>
          <p:nvPr/>
        </p:nvPicPr>
        <p:blipFill>
          <a:blip r:embed="rId3" cstate="print">
            <a:extLst>
              <a:ext uri="{28A0092B-C50C-407E-A947-70E740481C1C}">
                <a14:useLocalDpi xmlns:a14="http://schemas.microsoft.com/office/drawing/2010/main" val="0"/>
              </a:ext>
            </a:extLst>
          </a:blip>
          <a:srcRect t="228" b="228"/>
          <a:stretch/>
        </p:blipFill>
        <p:spPr>
          <a:xfrm>
            <a:off x="-6516" y="265471"/>
            <a:ext cx="1704634" cy="510882"/>
          </a:xfrm>
          <a:prstGeom prst="rect">
            <a:avLst/>
          </a:prstGeom>
        </p:spPr>
      </p:pic>
    </p:spTree>
    <p:extLst>
      <p:ext uri="{BB962C8B-B14F-4D97-AF65-F5344CB8AC3E}">
        <p14:creationId xmlns:p14="http://schemas.microsoft.com/office/powerpoint/2010/main" val="690297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启动页面</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4" name="图片 3">
            <a:extLst>
              <a:ext uri="{FF2B5EF4-FFF2-40B4-BE49-F238E27FC236}">
                <a16:creationId xmlns:a16="http://schemas.microsoft.com/office/drawing/2014/main" id="{790A0180-5594-4834-AFCB-BDCD6AAE6C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447" y="1668350"/>
            <a:ext cx="4836496" cy="4903168"/>
          </a:xfrm>
          <a:prstGeom prst="rect">
            <a:avLst/>
          </a:prstGeom>
        </p:spPr>
      </p:pic>
      <p:pic>
        <p:nvPicPr>
          <p:cNvPr id="6" name="图片 5">
            <a:extLst>
              <a:ext uri="{FF2B5EF4-FFF2-40B4-BE49-F238E27FC236}">
                <a16:creationId xmlns:a16="http://schemas.microsoft.com/office/drawing/2014/main" id="{C3C5FD16-8C21-4B8C-B138-00B4CB42F3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0238" y="1648151"/>
            <a:ext cx="6062550" cy="4906518"/>
          </a:xfrm>
          <a:prstGeom prst="rect">
            <a:avLst/>
          </a:prstGeom>
        </p:spPr>
      </p:pic>
    </p:spTree>
    <p:extLst>
      <p:ext uri="{BB962C8B-B14F-4D97-AF65-F5344CB8AC3E}">
        <p14:creationId xmlns:p14="http://schemas.microsoft.com/office/powerpoint/2010/main" val="22876410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普通错误退出</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3" name="图片 2">
            <a:extLst>
              <a:ext uri="{FF2B5EF4-FFF2-40B4-BE49-F238E27FC236}">
                <a16:creationId xmlns:a16="http://schemas.microsoft.com/office/drawing/2014/main" id="{75B7BD66-E9F5-45DC-8C0C-00B3E99936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6582" y="1647303"/>
            <a:ext cx="8451718" cy="5174630"/>
          </a:xfrm>
          <a:prstGeom prst="rect">
            <a:avLst/>
          </a:prstGeom>
        </p:spPr>
      </p:pic>
    </p:spTree>
    <p:extLst>
      <p:ext uri="{BB962C8B-B14F-4D97-AF65-F5344CB8AC3E}">
        <p14:creationId xmlns:p14="http://schemas.microsoft.com/office/powerpoint/2010/main" val="1645793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普通错误退出</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4" name="图片 3">
            <a:extLst>
              <a:ext uri="{FF2B5EF4-FFF2-40B4-BE49-F238E27FC236}">
                <a16:creationId xmlns:a16="http://schemas.microsoft.com/office/drawing/2014/main" id="{7C7FCFCE-BB88-4B6D-B49D-0C1A277E6A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36272" y="1525979"/>
            <a:ext cx="5119456" cy="5221480"/>
          </a:xfrm>
          <a:prstGeom prst="rect">
            <a:avLst/>
          </a:prstGeom>
        </p:spPr>
      </p:pic>
    </p:spTree>
    <p:extLst>
      <p:ext uri="{BB962C8B-B14F-4D97-AF65-F5344CB8AC3E}">
        <p14:creationId xmlns:p14="http://schemas.microsoft.com/office/powerpoint/2010/main" val="3396012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85233733-EE9D-4ADF-A25D-325E75C5F45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2098" r="14726" b="48018"/>
          <a:stretch/>
        </p:blipFill>
        <p:spPr>
          <a:xfrm>
            <a:off x="8832915" y="110878"/>
            <a:ext cx="3359085" cy="757321"/>
          </a:xfrm>
          <a:prstGeom prst="rect">
            <a:avLst/>
          </a:prstGeom>
        </p:spPr>
      </p:pic>
      <p:sp>
        <p:nvSpPr>
          <p:cNvPr id="87" name="矩形 86">
            <a:extLst>
              <a:ext uri="{FF2B5EF4-FFF2-40B4-BE49-F238E27FC236}">
                <a16:creationId xmlns:a16="http://schemas.microsoft.com/office/drawing/2014/main" id="{4F0C835C-15A3-4642-848A-1E2531C5CEA9}"/>
              </a:ext>
            </a:extLst>
          </p:cNvPr>
          <p:cNvSpPr/>
          <p:nvPr/>
        </p:nvSpPr>
        <p:spPr>
          <a:xfrm>
            <a:off x="1754909" y="111404"/>
            <a:ext cx="10437091" cy="757321"/>
          </a:xfrm>
          <a:prstGeom prst="rect">
            <a:avLst/>
          </a:prstGeom>
          <a:gradFill flip="none" rotWithShape="1">
            <a:gsLst>
              <a:gs pos="35000">
                <a:srgbClr val="204E72"/>
              </a:gs>
              <a:gs pos="0">
                <a:srgbClr val="204E72"/>
              </a:gs>
              <a:gs pos="59000">
                <a:srgbClr val="204E72">
                  <a:alpha val="96000"/>
                </a:srgbClr>
              </a:gs>
              <a:gs pos="77000">
                <a:srgbClr val="204E72">
                  <a:alpha val="70000"/>
                </a:srgbClr>
              </a:gs>
              <a:gs pos="100000">
                <a:srgbClr val="204E72">
                  <a:alpha val="64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灯片编号占位符 4">
            <a:extLst>
              <a:ext uri="{FF2B5EF4-FFF2-40B4-BE49-F238E27FC236}">
                <a16:creationId xmlns:a16="http://schemas.microsoft.com/office/drawing/2014/main" id="{11650B7C-538C-489C-8A45-3810C29A70C8}"/>
              </a:ext>
            </a:extLst>
          </p:cNvPr>
          <p:cNvSpPr>
            <a:spLocks noGrp="1"/>
          </p:cNvSpPr>
          <p:nvPr>
            <p:ph type="sldNum" sz="quarter" idx="11"/>
          </p:nvPr>
        </p:nvSpPr>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fld id="{A581101E-C320-4DA0-98CE-87F7D018D09D}" type="slidenum">
              <a:rPr lang="ko-KR" altLang="en-US" smtClean="0">
                <a:latin typeface="Verdana" panose="020B0604030504040204" pitchFamily="34" charset="0"/>
              </a:rPr>
              <a:pPr>
                <a:defRPr/>
              </a:pPr>
              <a:t>2</a:t>
            </a:fld>
            <a:endParaRPr lang="en-US" altLang="ko-KR">
              <a:latin typeface="Verdana" panose="020B0604030504040204" pitchFamily="34" charset="0"/>
            </a:endParaRPr>
          </a:p>
        </p:txBody>
      </p:sp>
      <p:sp>
        <p:nvSpPr>
          <p:cNvPr id="5123" name="Rectangle 2">
            <a:extLst>
              <a:ext uri="{FF2B5EF4-FFF2-40B4-BE49-F238E27FC236}">
                <a16:creationId xmlns:a16="http://schemas.microsoft.com/office/drawing/2014/main" id="{7F2315CA-B849-4C5E-B00B-97627D322A9A}"/>
              </a:ext>
            </a:extLst>
          </p:cNvPr>
          <p:cNvSpPr>
            <a:spLocks noGrp="1" noChangeArrowheads="1"/>
          </p:cNvSpPr>
          <p:nvPr>
            <p:ph type="title"/>
          </p:nvPr>
        </p:nvSpPr>
        <p:spPr>
          <a:xfrm>
            <a:off x="2066374" y="55628"/>
            <a:ext cx="9144000" cy="720725"/>
          </a:xfrm>
        </p:spPr>
        <p:txBody>
          <a:bodyPr>
            <a:normAutofit/>
          </a:bodyPr>
          <a:lstStyle/>
          <a:p>
            <a:pPr algn="ctr" eaLnBrk="1" hangingPunct="1"/>
            <a:r>
              <a:rPr lang="zh-CN" altLang="en-US" sz="3600" b="1" dirty="0">
                <a:solidFill>
                  <a:schemeClr val="bg1"/>
                </a:solidFill>
                <a:ea typeface="黑体" panose="02010609060101010101" pitchFamily="49" charset="-122"/>
              </a:rPr>
              <a:t>内容提要</a:t>
            </a:r>
          </a:p>
        </p:txBody>
      </p:sp>
      <p:grpSp>
        <p:nvGrpSpPr>
          <p:cNvPr id="5124" name="Group 3">
            <a:extLst>
              <a:ext uri="{FF2B5EF4-FFF2-40B4-BE49-F238E27FC236}">
                <a16:creationId xmlns:a16="http://schemas.microsoft.com/office/drawing/2014/main" id="{12AF33D5-7879-4A03-8E92-B87F5100B4F1}"/>
              </a:ext>
            </a:extLst>
          </p:cNvPr>
          <p:cNvGrpSpPr>
            <a:grpSpLocks/>
          </p:cNvGrpSpPr>
          <p:nvPr/>
        </p:nvGrpSpPr>
        <p:grpSpPr bwMode="auto">
          <a:xfrm>
            <a:off x="189010" y="1389857"/>
            <a:ext cx="4446588" cy="4702175"/>
            <a:chOff x="-1509" y="876"/>
            <a:chExt cx="3005" cy="3039"/>
          </a:xfrm>
        </p:grpSpPr>
        <p:sp>
          <p:nvSpPr>
            <p:cNvPr id="101380" name="AutoShape 4">
              <a:extLst>
                <a:ext uri="{FF2B5EF4-FFF2-40B4-BE49-F238E27FC236}">
                  <a16:creationId xmlns:a16="http://schemas.microsoft.com/office/drawing/2014/main" id="{D0B8D79A-24F3-416A-9D16-FA9DD26A7951}"/>
                </a:ext>
              </a:extLst>
            </p:cNvPr>
            <p:cNvSpPr>
              <a:spLocks noChangeArrowheads="1"/>
            </p:cNvSpPr>
            <p:nvPr/>
          </p:nvSpPr>
          <p:spPr bwMode="ltGray">
            <a:xfrm rot="5400000">
              <a:off x="-1526" y="893"/>
              <a:ext cx="3039" cy="3005"/>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solidFill>
              <a:srgbClr val="204E72"/>
            </a:solidFill>
            <a:ln w="9525" algn="ctr">
              <a:noFill/>
              <a:miter lim="800000"/>
              <a:headEnd/>
              <a:tailEnd/>
            </a:ln>
            <a:effec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endParaRPr lang="zh-CN" altLang="en-US" dirty="0">
                <a:ea typeface="宋体" panose="02010600030101010101" pitchFamily="2" charset="-122"/>
              </a:endParaRPr>
            </a:p>
          </p:txBody>
        </p:sp>
        <p:sp>
          <p:nvSpPr>
            <p:cNvPr id="5162" name="AutoShape 5">
              <a:extLst>
                <a:ext uri="{FF2B5EF4-FFF2-40B4-BE49-F238E27FC236}">
                  <a16:creationId xmlns:a16="http://schemas.microsoft.com/office/drawing/2014/main" id="{2A04D602-0DF6-4C1B-A584-AFD9DDD86572}"/>
                </a:ext>
              </a:extLst>
            </p:cNvPr>
            <p:cNvSpPr>
              <a:spLocks noChangeArrowheads="1"/>
            </p:cNvSpPr>
            <p:nvPr/>
          </p:nvSpPr>
          <p:spPr bwMode="ltGray">
            <a:xfrm rot="5400000" flipH="1">
              <a:off x="-1270" y="1203"/>
              <a:ext cx="2540" cy="2475"/>
            </a:xfrm>
            <a:custGeom>
              <a:avLst/>
              <a:gdLst>
                <a:gd name="T0" fmla="*/ 149 w 21600"/>
                <a:gd name="T1" fmla="*/ 0 h 21600"/>
                <a:gd name="T2" fmla="*/ 74 w 21600"/>
                <a:gd name="T3" fmla="*/ 142 h 21600"/>
                <a:gd name="T4" fmla="*/ 149 w 21600"/>
                <a:gd name="T5" fmla="*/ 141 h 21600"/>
                <a:gd name="T6" fmla="*/ 224 w 21600"/>
                <a:gd name="T7" fmla="*/ 142 h 21600"/>
                <a:gd name="T8" fmla="*/ 0 60000 65536"/>
                <a:gd name="T9" fmla="*/ 0 60000 65536"/>
                <a:gd name="T10" fmla="*/ 0 60000 65536"/>
                <a:gd name="T11" fmla="*/ 0 60000 65536"/>
                <a:gd name="T12" fmla="*/ 0 w 21600"/>
                <a:gd name="T13" fmla="*/ 0 h 21600"/>
                <a:gd name="T14" fmla="*/ 21600 w 21600"/>
                <a:gd name="T15" fmla="*/ 7715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lnTo>
                    <a:pt x="10744" y="10800"/>
                  </a:lnTo>
                  <a:close/>
                </a:path>
              </a:pathLst>
            </a:custGeom>
            <a:solidFill>
              <a:srgbClr val="436988"/>
            </a:solidFill>
            <a:ln>
              <a:noFill/>
            </a:ln>
            <a:extLst>
              <a:ext uri="{91240B29-F687-4F45-9708-019B960494DF}">
                <a14:hiddenLine xmlns:a14="http://schemas.microsoft.com/office/drawing/2010/main" w="0" algn="ctr">
                  <a:solidFill>
                    <a:srgbClr val="000000"/>
                  </a:solidFill>
                  <a:miter lim="800000"/>
                  <a:headEnd/>
                  <a:tailEnd/>
                </a14:hiddenLine>
              </a:ext>
            </a:extLst>
          </p:spPr>
          <p:txBody>
            <a:bodyPr wrap="none" anchor="ctr"/>
            <a:lstStyle/>
            <a:p>
              <a:endParaRPr lang="zh-CN" altLang="en-US" dirty="0"/>
            </a:p>
          </p:txBody>
        </p:sp>
      </p:grpSp>
      <p:sp>
        <p:nvSpPr>
          <p:cNvPr id="5153" name="AutoShape 7">
            <a:extLst>
              <a:ext uri="{FF2B5EF4-FFF2-40B4-BE49-F238E27FC236}">
                <a16:creationId xmlns:a16="http://schemas.microsoft.com/office/drawing/2014/main" id="{0AE9895F-C2A6-4F15-9AF1-539DEEE5075C}"/>
              </a:ext>
            </a:extLst>
          </p:cNvPr>
          <p:cNvSpPr>
            <a:spLocks noChangeArrowheads="1"/>
          </p:cNvSpPr>
          <p:nvPr/>
        </p:nvSpPr>
        <p:spPr bwMode="gray">
          <a:xfrm>
            <a:off x="4110231" y="1760061"/>
            <a:ext cx="4499319" cy="508000"/>
          </a:xfrm>
          <a:prstGeom prst="roundRect">
            <a:avLst>
              <a:gd name="adj" fmla="val 50000"/>
            </a:avLst>
          </a:prstGeom>
          <a:solidFill>
            <a:srgbClr val="FFFFFF"/>
          </a:solidFill>
          <a:ln w="28575" algn="ctr">
            <a:solidFill>
              <a:schemeClr val="bg1">
                <a:lumMod val="75000"/>
              </a:schemeClr>
            </a:solidFill>
            <a:round/>
            <a:headEnd/>
            <a:tailEnd/>
          </a:ln>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solidFill>
                  <a:srgbClr val="740003"/>
                </a:solidFill>
                <a:latin typeface="Arial" panose="020B0604020202020204" pitchFamily="34" charset="0"/>
                <a:ea typeface="黑体" panose="02010609060101010101" pitchFamily="49" charset="-122"/>
              </a:rPr>
              <a:t>一、基本信息</a:t>
            </a:r>
            <a:endParaRPr lang="en-US" altLang="zh-CN" b="1" dirty="0">
              <a:solidFill>
                <a:srgbClr val="740003"/>
              </a:solidFill>
              <a:latin typeface="Arial" panose="020B0604020202020204" pitchFamily="34" charset="0"/>
              <a:ea typeface="黑体" panose="02010609060101010101" pitchFamily="49" charset="-122"/>
            </a:endParaRPr>
          </a:p>
        </p:txBody>
      </p:sp>
      <p:grpSp>
        <p:nvGrpSpPr>
          <p:cNvPr id="5154" name="Group 8">
            <a:extLst>
              <a:ext uri="{FF2B5EF4-FFF2-40B4-BE49-F238E27FC236}">
                <a16:creationId xmlns:a16="http://schemas.microsoft.com/office/drawing/2014/main" id="{1A1B9351-3022-48D3-ACE1-6C2F2302ADFE}"/>
              </a:ext>
            </a:extLst>
          </p:cNvPr>
          <p:cNvGrpSpPr>
            <a:grpSpLocks/>
          </p:cNvGrpSpPr>
          <p:nvPr/>
        </p:nvGrpSpPr>
        <p:grpSpPr bwMode="auto">
          <a:xfrm>
            <a:off x="3653214" y="1816516"/>
            <a:ext cx="454249" cy="380386"/>
            <a:chOff x="2280" y="1582"/>
            <a:chExt cx="1371" cy="2204"/>
          </a:xfrm>
        </p:grpSpPr>
        <p:sp>
          <p:nvSpPr>
            <p:cNvPr id="5156" name="Oval 10">
              <a:extLst>
                <a:ext uri="{FF2B5EF4-FFF2-40B4-BE49-F238E27FC236}">
                  <a16:creationId xmlns:a16="http://schemas.microsoft.com/office/drawing/2014/main" id="{8D60069F-8D2E-420E-935C-960D3C194022}"/>
                </a:ext>
              </a:extLst>
            </p:cNvPr>
            <p:cNvSpPr>
              <a:spLocks noChangeArrowheads="1"/>
            </p:cNvSpPr>
            <p:nvPr/>
          </p:nvSpPr>
          <p:spPr bwMode="gray">
            <a:xfrm>
              <a:off x="2280" y="1894"/>
              <a:ext cx="1371" cy="1430"/>
            </a:xfrm>
            <a:prstGeom prst="ellipse">
              <a:avLst/>
            </a:prstGeom>
            <a:gradFill rotWithShape="1">
              <a:gsLst>
                <a:gs pos="0">
                  <a:srgbClr val="A2A2A2"/>
                </a:gs>
                <a:gs pos="50000">
                  <a:srgbClr val="FFFFFF"/>
                </a:gs>
                <a:gs pos="100000">
                  <a:srgbClr val="A2A2A2"/>
                </a:gs>
              </a:gsLst>
              <a:lin ang="0" scaled="1"/>
            </a:grad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5160" name="Oval 14">
              <a:extLst>
                <a:ext uri="{FF2B5EF4-FFF2-40B4-BE49-F238E27FC236}">
                  <a16:creationId xmlns:a16="http://schemas.microsoft.com/office/drawing/2014/main" id="{E3AC5233-7F52-40AF-8507-80C31830AD65}"/>
                </a:ext>
              </a:extLst>
            </p:cNvPr>
            <p:cNvSpPr>
              <a:spLocks noChangeArrowheads="1"/>
            </p:cNvSpPr>
            <p:nvPr/>
          </p:nvSpPr>
          <p:spPr bwMode="gray">
            <a:xfrm>
              <a:off x="2418" y="1582"/>
              <a:ext cx="1095" cy="2204"/>
            </a:xfrm>
            <a:prstGeom prst="ellipse">
              <a:avLst/>
            </a:prstGeom>
            <a:solidFill>
              <a:srgbClr val="740003"/>
            </a:solid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sp>
        <p:nvSpPr>
          <p:cNvPr id="47" name="AutoShape 7">
            <a:extLst>
              <a:ext uri="{FF2B5EF4-FFF2-40B4-BE49-F238E27FC236}">
                <a16:creationId xmlns:a16="http://schemas.microsoft.com/office/drawing/2014/main" id="{DAFCB9AF-F1EB-4126-903D-31A7069108FF}"/>
              </a:ext>
            </a:extLst>
          </p:cNvPr>
          <p:cNvSpPr>
            <a:spLocks noChangeArrowheads="1"/>
          </p:cNvSpPr>
          <p:nvPr/>
        </p:nvSpPr>
        <p:spPr bwMode="gray">
          <a:xfrm>
            <a:off x="4635598" y="2723808"/>
            <a:ext cx="4406611"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二、项目设计与实现</a:t>
            </a:r>
            <a:endParaRPr lang="en-US" altLang="zh-CN" b="1" dirty="0">
              <a:latin typeface="Arial" panose="020B0604020202020204" pitchFamily="34" charset="0"/>
              <a:ea typeface="黑体" panose="02010609060101010101" pitchFamily="49" charset="-122"/>
            </a:endParaRPr>
          </a:p>
        </p:txBody>
      </p:sp>
      <p:sp>
        <p:nvSpPr>
          <p:cNvPr id="55" name="AutoShape 7">
            <a:extLst>
              <a:ext uri="{FF2B5EF4-FFF2-40B4-BE49-F238E27FC236}">
                <a16:creationId xmlns:a16="http://schemas.microsoft.com/office/drawing/2014/main" id="{55296B7D-5D07-4B4E-B0F4-BF6FB4CC07BD}"/>
              </a:ext>
            </a:extLst>
          </p:cNvPr>
          <p:cNvSpPr>
            <a:spLocks noChangeArrowheads="1"/>
          </p:cNvSpPr>
          <p:nvPr/>
        </p:nvSpPr>
        <p:spPr bwMode="gray">
          <a:xfrm>
            <a:off x="4698968" y="3834823"/>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三、效果展现与创新</a:t>
            </a:r>
            <a:endParaRPr lang="en-US" altLang="zh-CN" b="1" dirty="0">
              <a:latin typeface="Arial" panose="020B0604020202020204" pitchFamily="34" charset="0"/>
              <a:ea typeface="黑体" panose="02010609060101010101" pitchFamily="49" charset="-122"/>
            </a:endParaRPr>
          </a:p>
        </p:txBody>
      </p:sp>
      <p:sp>
        <p:nvSpPr>
          <p:cNvPr id="64" name="AutoShape 7">
            <a:extLst>
              <a:ext uri="{FF2B5EF4-FFF2-40B4-BE49-F238E27FC236}">
                <a16:creationId xmlns:a16="http://schemas.microsoft.com/office/drawing/2014/main" id="{C315F33A-A10B-43E9-B331-98C9FDF2D830}"/>
              </a:ext>
            </a:extLst>
          </p:cNvPr>
          <p:cNvSpPr>
            <a:spLocks noChangeArrowheads="1"/>
          </p:cNvSpPr>
          <p:nvPr/>
        </p:nvSpPr>
        <p:spPr bwMode="gray">
          <a:xfrm>
            <a:off x="4273411" y="4874245"/>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四、总结与未来展望</a:t>
            </a:r>
            <a:endParaRPr lang="en-US" altLang="zh-CN" b="1" dirty="0">
              <a:latin typeface="Arial" panose="020B0604020202020204" pitchFamily="34" charset="0"/>
              <a:ea typeface="黑体" panose="02010609060101010101" pitchFamily="49" charset="-122"/>
            </a:endParaRPr>
          </a:p>
        </p:txBody>
      </p:sp>
      <p:grpSp>
        <p:nvGrpSpPr>
          <p:cNvPr id="78" name="Group 8">
            <a:extLst>
              <a:ext uri="{FF2B5EF4-FFF2-40B4-BE49-F238E27FC236}">
                <a16:creationId xmlns:a16="http://schemas.microsoft.com/office/drawing/2014/main" id="{99C73214-7560-4BD2-A321-E9EE8CE49414}"/>
              </a:ext>
            </a:extLst>
          </p:cNvPr>
          <p:cNvGrpSpPr>
            <a:grpSpLocks/>
          </p:cNvGrpSpPr>
          <p:nvPr/>
        </p:nvGrpSpPr>
        <p:grpSpPr bwMode="auto">
          <a:xfrm>
            <a:off x="4288342" y="2836143"/>
            <a:ext cx="454249" cy="380386"/>
            <a:chOff x="2280" y="1582"/>
            <a:chExt cx="1371" cy="2204"/>
          </a:xfrm>
        </p:grpSpPr>
        <p:sp>
          <p:nvSpPr>
            <p:cNvPr id="79" name="Oval 10">
              <a:extLst>
                <a:ext uri="{FF2B5EF4-FFF2-40B4-BE49-F238E27FC236}">
                  <a16:creationId xmlns:a16="http://schemas.microsoft.com/office/drawing/2014/main" id="{CD20FA5C-7E3B-4FD9-A2BA-4FB18B94CBCC}"/>
                </a:ext>
              </a:extLst>
            </p:cNvPr>
            <p:cNvSpPr>
              <a:spLocks noChangeArrowheads="1"/>
            </p:cNvSpPr>
            <p:nvPr/>
          </p:nvSpPr>
          <p:spPr bwMode="gray">
            <a:xfrm>
              <a:off x="2280" y="1894"/>
              <a:ext cx="1371" cy="1430"/>
            </a:xfrm>
            <a:prstGeom prst="ellipse">
              <a:avLst/>
            </a:prstGeom>
            <a:gradFill rotWithShape="1">
              <a:gsLst>
                <a:gs pos="0">
                  <a:srgbClr val="A2A2A2"/>
                </a:gs>
                <a:gs pos="50000">
                  <a:srgbClr val="FFFFFF"/>
                </a:gs>
                <a:gs pos="100000">
                  <a:srgbClr val="A2A2A2"/>
                </a:gs>
              </a:gsLst>
              <a:lin ang="0" scaled="1"/>
            </a:grad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0" name="Oval 14">
              <a:extLst>
                <a:ext uri="{FF2B5EF4-FFF2-40B4-BE49-F238E27FC236}">
                  <a16:creationId xmlns:a16="http://schemas.microsoft.com/office/drawing/2014/main" id="{199E21B3-A9FF-4B3D-B776-F1DD8B405088}"/>
                </a:ext>
              </a:extLst>
            </p:cNvPr>
            <p:cNvSpPr>
              <a:spLocks noChangeArrowheads="1"/>
            </p:cNvSpPr>
            <p:nvPr/>
          </p:nvSpPr>
          <p:spPr bwMode="gray">
            <a:xfrm>
              <a:off x="2418" y="1582"/>
              <a:ext cx="1095" cy="2204"/>
            </a:xfrm>
            <a:prstGeom prst="ellipse">
              <a:avLst/>
            </a:prstGeom>
            <a:solidFill>
              <a:srgbClr val="00561F"/>
            </a:solid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1" name="Group 8">
            <a:extLst>
              <a:ext uri="{FF2B5EF4-FFF2-40B4-BE49-F238E27FC236}">
                <a16:creationId xmlns:a16="http://schemas.microsoft.com/office/drawing/2014/main" id="{DA26AA90-971C-4A6F-A253-23FC4065EEAE}"/>
              </a:ext>
            </a:extLst>
          </p:cNvPr>
          <p:cNvGrpSpPr>
            <a:grpSpLocks/>
          </p:cNvGrpSpPr>
          <p:nvPr/>
        </p:nvGrpSpPr>
        <p:grpSpPr bwMode="auto">
          <a:xfrm>
            <a:off x="4316458" y="3911574"/>
            <a:ext cx="454249" cy="380386"/>
            <a:chOff x="2280" y="1582"/>
            <a:chExt cx="1371" cy="2204"/>
          </a:xfrm>
        </p:grpSpPr>
        <p:sp>
          <p:nvSpPr>
            <p:cNvPr id="82" name="Oval 10">
              <a:extLst>
                <a:ext uri="{FF2B5EF4-FFF2-40B4-BE49-F238E27FC236}">
                  <a16:creationId xmlns:a16="http://schemas.microsoft.com/office/drawing/2014/main" id="{35AFD42E-26EA-4396-8A7B-B4E37C3CCE65}"/>
                </a:ext>
              </a:extLst>
            </p:cNvPr>
            <p:cNvSpPr>
              <a:spLocks noChangeArrowheads="1"/>
            </p:cNvSpPr>
            <p:nvPr/>
          </p:nvSpPr>
          <p:spPr bwMode="gray">
            <a:xfrm>
              <a:off x="2280" y="1894"/>
              <a:ext cx="1371" cy="1430"/>
            </a:xfrm>
            <a:prstGeom prst="ellipse">
              <a:avLst/>
            </a:prstGeom>
            <a:gradFill rotWithShape="1">
              <a:gsLst>
                <a:gs pos="0">
                  <a:srgbClr val="A2A2A2"/>
                </a:gs>
                <a:gs pos="50000">
                  <a:srgbClr val="FFFFFF"/>
                </a:gs>
                <a:gs pos="100000">
                  <a:srgbClr val="A2A2A2"/>
                </a:gs>
              </a:gsLst>
              <a:lin ang="0" scaled="1"/>
            </a:grad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3" name="Oval 14">
              <a:extLst>
                <a:ext uri="{FF2B5EF4-FFF2-40B4-BE49-F238E27FC236}">
                  <a16:creationId xmlns:a16="http://schemas.microsoft.com/office/drawing/2014/main" id="{12D7CBF9-24B1-431F-A351-E7FEA1D43FF4}"/>
                </a:ext>
              </a:extLst>
            </p:cNvPr>
            <p:cNvSpPr>
              <a:spLocks noChangeArrowheads="1"/>
            </p:cNvSpPr>
            <p:nvPr/>
          </p:nvSpPr>
          <p:spPr bwMode="gray">
            <a:xfrm>
              <a:off x="2418" y="1582"/>
              <a:ext cx="1095" cy="2204"/>
            </a:xfrm>
            <a:prstGeom prst="ellipse">
              <a:avLst/>
            </a:prstGeom>
            <a:solidFill>
              <a:srgbClr val="00561F"/>
            </a:solid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4" name="Group 8">
            <a:extLst>
              <a:ext uri="{FF2B5EF4-FFF2-40B4-BE49-F238E27FC236}">
                <a16:creationId xmlns:a16="http://schemas.microsoft.com/office/drawing/2014/main" id="{E146A333-6224-46C3-8A3D-38B6B7A14556}"/>
              </a:ext>
            </a:extLst>
          </p:cNvPr>
          <p:cNvGrpSpPr>
            <a:grpSpLocks/>
          </p:cNvGrpSpPr>
          <p:nvPr/>
        </p:nvGrpSpPr>
        <p:grpSpPr bwMode="auto">
          <a:xfrm>
            <a:off x="3900662" y="4950996"/>
            <a:ext cx="454249" cy="380386"/>
            <a:chOff x="2280" y="1582"/>
            <a:chExt cx="1371" cy="2204"/>
          </a:xfrm>
        </p:grpSpPr>
        <p:sp>
          <p:nvSpPr>
            <p:cNvPr id="85" name="Oval 10">
              <a:extLst>
                <a:ext uri="{FF2B5EF4-FFF2-40B4-BE49-F238E27FC236}">
                  <a16:creationId xmlns:a16="http://schemas.microsoft.com/office/drawing/2014/main" id="{DB5FE0FF-646C-4362-A209-25C4954D8F7A}"/>
                </a:ext>
              </a:extLst>
            </p:cNvPr>
            <p:cNvSpPr>
              <a:spLocks noChangeArrowheads="1"/>
            </p:cNvSpPr>
            <p:nvPr/>
          </p:nvSpPr>
          <p:spPr bwMode="gray">
            <a:xfrm>
              <a:off x="2280" y="1894"/>
              <a:ext cx="1371" cy="1430"/>
            </a:xfrm>
            <a:prstGeom prst="ellipse">
              <a:avLst/>
            </a:prstGeom>
            <a:gradFill rotWithShape="1">
              <a:gsLst>
                <a:gs pos="0">
                  <a:srgbClr val="A2A2A2"/>
                </a:gs>
                <a:gs pos="50000">
                  <a:srgbClr val="FFFFFF"/>
                </a:gs>
                <a:gs pos="100000">
                  <a:srgbClr val="A2A2A2"/>
                </a:gs>
              </a:gsLst>
              <a:lin ang="0" scaled="1"/>
            </a:grad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6" name="Oval 14">
              <a:extLst>
                <a:ext uri="{FF2B5EF4-FFF2-40B4-BE49-F238E27FC236}">
                  <a16:creationId xmlns:a16="http://schemas.microsoft.com/office/drawing/2014/main" id="{F3F96D7F-0102-4B94-A1E9-8495611484BE}"/>
                </a:ext>
              </a:extLst>
            </p:cNvPr>
            <p:cNvSpPr>
              <a:spLocks noChangeArrowheads="1"/>
            </p:cNvSpPr>
            <p:nvPr/>
          </p:nvSpPr>
          <p:spPr bwMode="gray">
            <a:xfrm>
              <a:off x="2418" y="1582"/>
              <a:ext cx="1095" cy="2204"/>
            </a:xfrm>
            <a:prstGeom prst="ellipse">
              <a:avLst/>
            </a:prstGeom>
            <a:solidFill>
              <a:srgbClr val="00561F"/>
            </a:solid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pic>
        <p:nvPicPr>
          <p:cNvPr id="28" name="图片 27">
            <a:extLst>
              <a:ext uri="{FF2B5EF4-FFF2-40B4-BE49-F238E27FC236}">
                <a16:creationId xmlns:a16="http://schemas.microsoft.com/office/drawing/2014/main" id="{232BF7F9-78CB-967D-D651-9ED8E73D9915}"/>
              </a:ext>
            </a:extLst>
          </p:cNvPr>
          <p:cNvPicPr>
            <a:picLocks noChangeAspect="1"/>
          </p:cNvPicPr>
          <p:nvPr/>
        </p:nvPicPr>
        <p:blipFill>
          <a:blip r:embed="rId4" cstate="print">
            <a:extLst>
              <a:ext uri="{28A0092B-C50C-407E-A947-70E740481C1C}">
                <a14:useLocalDpi xmlns:a14="http://schemas.microsoft.com/office/drawing/2010/main" val="0"/>
              </a:ext>
            </a:extLst>
          </a:blip>
          <a:srcRect t="228" b="228"/>
          <a:stretch/>
        </p:blipFill>
        <p:spPr>
          <a:xfrm>
            <a:off x="-6516" y="265471"/>
            <a:ext cx="1704634" cy="51088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多线程崩溃</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4" name="图片 3">
            <a:extLst>
              <a:ext uri="{FF2B5EF4-FFF2-40B4-BE49-F238E27FC236}">
                <a16:creationId xmlns:a16="http://schemas.microsoft.com/office/drawing/2014/main" id="{7C96E822-4865-43B3-A13E-8CE65B8DFD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11658" y="1580566"/>
            <a:ext cx="8368684" cy="5114196"/>
          </a:xfrm>
          <a:prstGeom prst="rect">
            <a:avLst/>
          </a:prstGeom>
        </p:spPr>
      </p:pic>
    </p:spTree>
    <p:extLst>
      <p:ext uri="{BB962C8B-B14F-4D97-AF65-F5344CB8AC3E}">
        <p14:creationId xmlns:p14="http://schemas.microsoft.com/office/powerpoint/2010/main" val="210975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多线程崩溃</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3" name="图片 2">
            <a:extLst>
              <a:ext uri="{FF2B5EF4-FFF2-40B4-BE49-F238E27FC236}">
                <a16:creationId xmlns:a16="http://schemas.microsoft.com/office/drawing/2014/main" id="{3CF18193-003B-4F8B-B41C-734A5C10107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09684" y="1480801"/>
            <a:ext cx="3222216" cy="5211516"/>
          </a:xfrm>
          <a:prstGeom prst="rect">
            <a:avLst/>
          </a:prstGeom>
        </p:spPr>
      </p:pic>
    </p:spTree>
    <p:extLst>
      <p:ext uri="{BB962C8B-B14F-4D97-AF65-F5344CB8AC3E}">
        <p14:creationId xmlns:p14="http://schemas.microsoft.com/office/powerpoint/2010/main" val="2076076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结果展现</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自动化测试脚本</a:t>
            </a:r>
          </a:p>
        </p:txBody>
      </p:sp>
      <p:grpSp>
        <p:nvGrpSpPr>
          <p:cNvPr id="14" name="组合 13">
            <a:extLst>
              <a:ext uri="{FF2B5EF4-FFF2-40B4-BE49-F238E27FC236}">
                <a16:creationId xmlns:a16="http://schemas.microsoft.com/office/drawing/2014/main" id="{013AE987-BB6E-6150-FACF-97D279765600}"/>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AD343CE6-3401-F42F-5FB7-9E27EB8D2188}"/>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F479731E-C8B4-3BAB-00DC-E61D8DBD8331}"/>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5C53EBD8-B7F3-1439-FD4B-72E5D63D06E7}"/>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D19EF854-9942-A952-6172-B22B25FEE3B9}"/>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36A065F-D4A0-CD82-177B-EF17AE64D141}"/>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C32CA8D3-0380-3D05-299C-9CED4AED7EEB}"/>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8BE56C90-5CFE-220B-E0BF-77DA34F16C85}"/>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7DA367D9-F4FA-8212-D44B-407C0F8718B0}"/>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8CF7AE85-BBE0-A6AF-EB62-00E8C61B4CD3}"/>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4" name="图片 3">
            <a:extLst>
              <a:ext uri="{FF2B5EF4-FFF2-40B4-BE49-F238E27FC236}">
                <a16:creationId xmlns:a16="http://schemas.microsoft.com/office/drawing/2014/main" id="{75221E2D-54EF-4230-9739-965F7BA989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0536" y="1572200"/>
            <a:ext cx="8350928" cy="5103346"/>
          </a:xfrm>
          <a:prstGeom prst="rect">
            <a:avLst/>
          </a:prstGeom>
        </p:spPr>
      </p:pic>
    </p:spTree>
    <p:extLst>
      <p:ext uri="{BB962C8B-B14F-4D97-AF65-F5344CB8AC3E}">
        <p14:creationId xmlns:p14="http://schemas.microsoft.com/office/powerpoint/2010/main" val="20932226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创新点</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4547399"/>
          </a:xfrm>
          <a:prstGeom prst="rect">
            <a:avLst/>
          </a:prstGeom>
          <a:ln w="12700">
            <a:miter lim="400000"/>
          </a:ln>
          <a:extLst>
            <a:ext uri="{C572A759-6A51-4108-AA02-DFA0A04FC94B}">
              <ma14:wrappingTextBoxFlag xmlns="" xmlns:m="http://schemas.openxmlformats.org/officeDocument/2006/math" xmlns:ma14="http://schemas.microsoft.com/office/mac/drawingml/2011/main" xmlns:a14="http://schemas.microsoft.com/office/drawing/2010/main" xmlns:mc="http://schemas.openxmlformats.org/markup-compatibility/2006"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en-US" altLang="zh-CN" dirty="0" err="1"/>
              <a:t>eBPF</a:t>
            </a:r>
            <a:r>
              <a:rPr lang="zh-CN" altLang="en-US" dirty="0"/>
              <a:t>进行内核追踪</a:t>
            </a:r>
          </a:p>
          <a:p>
            <a:pPr marL="828039" lvl="1" indent="-375919">
              <a:spcBef>
                <a:spcPts val="400"/>
              </a:spcBef>
              <a:buClr>
                <a:srgbClr val="181C69"/>
              </a:buClr>
              <a:buSzPct val="100000"/>
              <a:buFontTx/>
              <a:buChar char="❑"/>
              <a:defRPr sz="2000"/>
            </a:pPr>
            <a:r>
              <a:rPr lang="zh-CN" altLang="en-US" b="1" dirty="0"/>
              <a:t>安全，不会导致内核</a:t>
            </a:r>
            <a:r>
              <a:rPr lang="en-US" altLang="zh-CN" b="1" dirty="0"/>
              <a:t>panic</a:t>
            </a:r>
          </a:p>
          <a:p>
            <a:pPr marL="828039" lvl="1" indent="-375919">
              <a:spcBef>
                <a:spcPts val="400"/>
              </a:spcBef>
              <a:buClr>
                <a:srgbClr val="181C69"/>
              </a:buClr>
              <a:buSzPct val="100000"/>
              <a:buFontTx/>
              <a:buChar char="❑"/>
              <a:defRPr sz="2000"/>
            </a:pPr>
            <a:r>
              <a:rPr lang="zh-CN" altLang="en-US" sz="2000" dirty="0">
                <a:latin typeface="Arial" panose="020B0604020202020204" pitchFamily="34" charset="0"/>
              </a:rPr>
              <a:t>功能性强，我们可以利用</a:t>
            </a:r>
            <a:r>
              <a:rPr lang="en-US" altLang="zh-CN" sz="2000" dirty="0" err="1">
                <a:latin typeface="Arial" panose="020B0604020202020204" pitchFamily="34" charset="0"/>
              </a:rPr>
              <a:t>bpf_probe_read_kernel</a:t>
            </a:r>
            <a:r>
              <a:rPr lang="zh-CN" altLang="en-US" sz="2000" dirty="0">
                <a:latin typeface="Arial" panose="020B0604020202020204" pitchFamily="34" charset="0"/>
              </a:rPr>
              <a:t>这些</a:t>
            </a:r>
            <a:r>
              <a:rPr lang="en-US" altLang="zh-CN" sz="2000" dirty="0" err="1">
                <a:latin typeface="Arial" panose="020B0604020202020204" pitchFamily="34" charset="0"/>
              </a:rPr>
              <a:t>bpf_helper</a:t>
            </a:r>
            <a:r>
              <a:rPr lang="zh-CN" altLang="en-US" sz="2000" dirty="0">
                <a:latin typeface="Arial" panose="020B0604020202020204" pitchFamily="34" charset="0"/>
              </a:rPr>
              <a:t>函数读取到进程甚至内核的几乎所有信息</a:t>
            </a:r>
            <a:endParaRPr lang="en-US" altLang="zh-CN" sz="2000" dirty="0">
              <a:latin typeface="Arial" panose="020B0604020202020204" pitchFamily="34" charset="0"/>
            </a:endParaRPr>
          </a:p>
          <a:p>
            <a:pPr marL="828039" lvl="1" indent="-375919">
              <a:spcBef>
                <a:spcPts val="400"/>
              </a:spcBef>
              <a:buClr>
                <a:srgbClr val="181C69"/>
              </a:buClr>
              <a:buSzPct val="100000"/>
              <a:buFontTx/>
              <a:buChar char="❑"/>
              <a:defRPr sz="2000"/>
            </a:pPr>
            <a:r>
              <a:rPr lang="zh-CN" altLang="en-US" dirty="0"/>
              <a:t>是</a:t>
            </a:r>
            <a:r>
              <a:rPr lang="zh-CN" altLang="en-US" b="1" dirty="0"/>
              <a:t>触发式</a:t>
            </a:r>
            <a:r>
              <a:rPr lang="zh-CN" altLang="en-US" dirty="0"/>
              <a:t>的，操作系统全局的进程都可以触发，并且能够看到该进程崩溃瞬间所有的信息</a:t>
            </a:r>
            <a:r>
              <a:rPr lang="zh-CN" altLang="en-US" b="1" dirty="0"/>
              <a:t>。</a:t>
            </a:r>
            <a:endParaRPr lang="en-US" altLang="zh-CN" b="1" dirty="0"/>
          </a:p>
          <a:p>
            <a:pPr marL="828039" lvl="1" indent="-375919">
              <a:spcBef>
                <a:spcPts val="400"/>
              </a:spcBef>
              <a:buClr>
                <a:srgbClr val="181C69"/>
              </a:buClr>
              <a:buSzPct val="100000"/>
              <a:buFontTx/>
              <a:buChar char="❑"/>
              <a:defRPr sz="2000"/>
            </a:pPr>
            <a:r>
              <a:rPr lang="zh-CN" altLang="en-US" dirty="0"/>
              <a:t>这</a:t>
            </a:r>
            <a:r>
              <a:rPr lang="zh-CN" altLang="en-US" dirty="0">
                <a:solidFill>
                  <a:srgbClr val="FF0000"/>
                </a:solidFill>
              </a:rPr>
              <a:t>相较于</a:t>
            </a:r>
            <a:r>
              <a:rPr lang="zh-CN" altLang="en-US" dirty="0"/>
              <a:t>我们在用户态利用</a:t>
            </a:r>
            <a:r>
              <a:rPr lang="zh-CN" altLang="en-US" dirty="0">
                <a:solidFill>
                  <a:srgbClr val="FF0000"/>
                </a:solidFill>
              </a:rPr>
              <a:t>周期扫描式</a:t>
            </a:r>
            <a:r>
              <a:rPr lang="zh-CN" altLang="en-US" dirty="0"/>
              <a:t>的执行</a:t>
            </a:r>
            <a:r>
              <a:rPr lang="en-US" altLang="zh-CN" dirty="0" err="1"/>
              <a:t>ldd,cat</a:t>
            </a:r>
            <a:r>
              <a:rPr lang="en-US" altLang="zh-CN" dirty="0"/>
              <a:t> /proc/&lt;</a:t>
            </a:r>
            <a:r>
              <a:rPr lang="en-US" altLang="zh-CN" dirty="0" err="1"/>
              <a:t>pid</a:t>
            </a:r>
            <a:r>
              <a:rPr lang="en-US" altLang="zh-CN" dirty="0"/>
              <a:t>&gt;/</a:t>
            </a:r>
            <a:r>
              <a:rPr lang="en-US" altLang="zh-CN" dirty="0" err="1"/>
              <a:t>maps,strace</a:t>
            </a:r>
            <a:r>
              <a:rPr lang="zh-CN" altLang="en-US" dirty="0"/>
              <a:t>等指令，显然在获取进程信息上</a:t>
            </a:r>
            <a:r>
              <a:rPr lang="zh-CN" altLang="en-US" b="1" dirty="0"/>
              <a:t>更便利与准</a:t>
            </a:r>
            <a:r>
              <a:rPr lang="zh-CN" altLang="en-US" dirty="0"/>
              <a:t>确、也不会发生因为</a:t>
            </a:r>
            <a:r>
              <a:rPr lang="zh-CN" altLang="en-US" b="1" dirty="0"/>
              <a:t>扫描周期不够小</a:t>
            </a:r>
            <a:r>
              <a:rPr lang="zh-CN" altLang="en-US" dirty="0"/>
              <a:t>，导致无法追踪一些刚创建就崩溃的进程、更不会出现</a:t>
            </a:r>
            <a:r>
              <a:rPr lang="zh-CN" altLang="en-US" b="1" dirty="0"/>
              <a:t>周期扫描导致的资源浪费</a:t>
            </a:r>
            <a:r>
              <a:rPr lang="zh-CN" altLang="en-US" dirty="0"/>
              <a:t>。</a:t>
            </a:r>
            <a:endParaRPr lang="en-US" altLang="zh-CN" sz="2000" dirty="0"/>
          </a:p>
          <a:p>
            <a:pPr marL="452119" indent="-452119">
              <a:spcBef>
                <a:spcPts val="500"/>
              </a:spcBef>
              <a:buSzPct val="100000"/>
              <a:buFontTx/>
              <a:buChar char="❑"/>
              <a:defRPr sz="2400" b="1">
                <a:solidFill>
                  <a:srgbClr val="181C69"/>
                </a:solidFill>
              </a:defRPr>
            </a:pPr>
            <a:r>
              <a:rPr lang="zh-CN" altLang="en-US" dirty="0"/>
              <a:t>灵活解决</a:t>
            </a:r>
            <a:r>
              <a:rPr lang="en-US" altLang="zh-CN" dirty="0" err="1"/>
              <a:t>eBPF</a:t>
            </a:r>
            <a:r>
              <a:rPr lang="zh-CN" altLang="en-US" dirty="0"/>
              <a:t>带来的问题</a:t>
            </a:r>
          </a:p>
          <a:p>
            <a:pPr marL="828039" lvl="1" indent="-375919">
              <a:spcBef>
                <a:spcPts val="400"/>
              </a:spcBef>
              <a:buClr>
                <a:srgbClr val="181C69"/>
              </a:buClr>
              <a:buSzPct val="100000"/>
              <a:buFontTx/>
              <a:buChar char="❑"/>
              <a:defRPr sz="2000"/>
            </a:pPr>
            <a:r>
              <a:rPr lang="zh-CN" altLang="en-US" dirty="0"/>
              <a:t>尽管</a:t>
            </a:r>
            <a:r>
              <a:rPr lang="en-US" altLang="zh-CN" dirty="0" err="1"/>
              <a:t>eBPF</a:t>
            </a:r>
            <a:r>
              <a:rPr lang="zh-CN" altLang="en-US" dirty="0"/>
              <a:t>程序在代码实现上不太灵活，但是总是有办法通过</a:t>
            </a:r>
            <a:r>
              <a:rPr lang="en-US" altLang="zh-CN" dirty="0" err="1"/>
              <a:t>bpf_helper</a:t>
            </a:r>
            <a:r>
              <a:rPr lang="zh-CN" altLang="en-US" dirty="0"/>
              <a:t>来实现目的</a:t>
            </a:r>
            <a:endParaRPr lang="en-US" altLang="zh-CN" dirty="0"/>
          </a:p>
          <a:p>
            <a:pPr marL="828039" lvl="1" indent="-375919">
              <a:spcBef>
                <a:spcPts val="400"/>
              </a:spcBef>
              <a:buClr>
                <a:srgbClr val="181C69"/>
              </a:buClr>
              <a:buSzPct val="100000"/>
              <a:buFontTx/>
              <a:buChar char="❑"/>
              <a:defRPr sz="2000"/>
            </a:pPr>
            <a:r>
              <a:rPr lang="zh-CN" altLang="en-US" dirty="0"/>
              <a:t>我们可以仿照该部分的内核源码，利用</a:t>
            </a:r>
            <a:r>
              <a:rPr lang="en-US" altLang="zh-CN" dirty="0" err="1"/>
              <a:t>eBPF</a:t>
            </a:r>
            <a:r>
              <a:rPr lang="zh-CN" altLang="en-US" dirty="0"/>
              <a:t>来实现简化逻辑的版本</a:t>
            </a:r>
            <a:endParaRPr lang="en-US" altLang="zh-CN" dirty="0"/>
          </a:p>
          <a:p>
            <a:pPr marL="828039" lvl="1" indent="-375919">
              <a:spcBef>
                <a:spcPts val="400"/>
              </a:spcBef>
              <a:buClr>
                <a:srgbClr val="181C69"/>
              </a:buClr>
              <a:buSzPct val="100000"/>
              <a:buFontTx/>
              <a:buChar char="❑"/>
              <a:defRPr sz="2000"/>
            </a:pPr>
            <a:r>
              <a:rPr lang="zh-CN" altLang="en-US" dirty="0"/>
              <a:t>这些简化逻辑版本的实现本质上是用</a:t>
            </a:r>
            <a:r>
              <a:rPr lang="zh-CN" altLang="en-US" b="1" dirty="0"/>
              <a:t>空间换取安全性</a:t>
            </a:r>
            <a:r>
              <a:rPr lang="zh-CN" altLang="en-US" dirty="0"/>
              <a:t>，比如遍历链表读取信息需要预留固定个数的固定长度的缓冲区等。</a:t>
            </a:r>
          </a:p>
        </p:txBody>
      </p:sp>
      <p:grpSp>
        <p:nvGrpSpPr>
          <p:cNvPr id="14" name="组合 13">
            <a:extLst>
              <a:ext uri="{FF2B5EF4-FFF2-40B4-BE49-F238E27FC236}">
                <a16:creationId xmlns:a16="http://schemas.microsoft.com/office/drawing/2014/main" id="{2B98BAC3-437A-8164-AD6F-4B14C69C2159}"/>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26283AE2-0144-56F0-FD41-AD2599341F27}"/>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CA521C4F-764D-C2FC-C248-5E9042BAA354}"/>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653A3727-8A24-24DF-E793-BD8D9F6E9B4E}"/>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2D858CEB-CDA2-2633-14CD-6899F7A3BFD4}"/>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4C79D82-2CEF-BBC3-DFE7-04C89EB795CD}"/>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2191D45E-0C28-CE23-D653-317942EFC3DA}"/>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3B0AE6A8-BF28-0A45-3B76-959E0497FFFD}"/>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346250DE-EF43-633A-E603-D0043160E153}"/>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9FCFA7B6-6F70-497A-9327-5DF314D1F31F}"/>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spTree>
    <p:extLst>
      <p:ext uri="{BB962C8B-B14F-4D97-AF65-F5344CB8AC3E}">
        <p14:creationId xmlns:p14="http://schemas.microsoft.com/office/powerpoint/2010/main" val="3519515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创新点</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3806170"/>
          </a:xfrm>
          <a:prstGeom prst="rect">
            <a:avLst/>
          </a:prstGeom>
          <a:ln w="12700">
            <a:miter lim="400000"/>
          </a:ln>
          <a:extLst>
            <a:ext uri="{C572A759-6A51-4108-AA02-DFA0A04FC94B}">
              <ma14:wrappingTextBoxFlag xmlns="" xmlns:m="http://schemas.openxmlformats.org/officeDocument/2006/math" xmlns:ma14="http://schemas.microsoft.com/office/mac/drawingml/2011/main" xmlns:a14="http://schemas.microsoft.com/office/drawing/2010/main" xmlns:mc="http://schemas.openxmlformats.org/markup-compatibility/2006"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合理使用</a:t>
            </a:r>
            <a:r>
              <a:rPr lang="en-US" altLang="zh-CN" dirty="0"/>
              <a:t>Bash</a:t>
            </a:r>
            <a:r>
              <a:rPr lang="zh-CN" altLang="en-US" dirty="0"/>
              <a:t>脚本与</a:t>
            </a:r>
            <a:r>
              <a:rPr lang="en-US" altLang="zh-CN" dirty="0"/>
              <a:t>Bash</a:t>
            </a:r>
            <a:r>
              <a:rPr lang="zh-CN" altLang="en-US" dirty="0"/>
              <a:t>指令</a:t>
            </a:r>
          </a:p>
          <a:p>
            <a:pPr marL="828039" lvl="1" indent="-375919">
              <a:spcBef>
                <a:spcPts val="400"/>
              </a:spcBef>
              <a:buClr>
                <a:srgbClr val="181C69"/>
              </a:buClr>
              <a:buSzPct val="100000"/>
              <a:buFontTx/>
              <a:buChar char="❑"/>
              <a:defRPr sz="2000"/>
            </a:pPr>
            <a:r>
              <a:rPr lang="zh-CN" altLang="en-US" b="1" dirty="0"/>
              <a:t>数据获取与筛选</a:t>
            </a:r>
            <a:endParaRPr lang="en-US" altLang="zh-CN" b="1" dirty="0"/>
          </a:p>
          <a:p>
            <a:pPr marL="1252220" lvl="2" indent="-342900">
              <a:spcBef>
                <a:spcPts val="400"/>
              </a:spcBef>
              <a:buClr>
                <a:srgbClr val="181C69"/>
              </a:buClr>
              <a:buSzPct val="100000"/>
              <a:buFont typeface="Wingdings" panose="05000000000000000000" pitchFamily="2" charset="2"/>
              <a:buChar char="n"/>
              <a:defRPr sz="2000"/>
            </a:pPr>
            <a:r>
              <a:rPr lang="zh-CN" altLang="en-US" dirty="0"/>
              <a:t>本项目中使用了</a:t>
            </a:r>
            <a:r>
              <a:rPr lang="en-US" altLang="zh-CN" dirty="0" err="1"/>
              <a:t>readelf</a:t>
            </a:r>
            <a:r>
              <a:rPr lang="zh-CN" altLang="en-US" dirty="0"/>
              <a:t>指令来获取偏移量。但指令执行结果</a:t>
            </a:r>
            <a:r>
              <a:rPr lang="zh-CN" altLang="en-US" dirty="0">
                <a:solidFill>
                  <a:srgbClr val="FF0000"/>
                </a:solidFill>
              </a:rPr>
              <a:t>非常繁杂</a:t>
            </a:r>
            <a:r>
              <a:rPr lang="zh-CN" altLang="en-US" dirty="0"/>
              <a:t>，我们要的只是其中</a:t>
            </a:r>
            <a:r>
              <a:rPr lang="zh-CN" altLang="en-US" b="1" dirty="0"/>
              <a:t>一个数字</a:t>
            </a:r>
            <a:r>
              <a:rPr lang="zh-CN" altLang="en-US" dirty="0"/>
              <a:t>，但是有许多冗余输出。</a:t>
            </a:r>
            <a:endParaRPr lang="en-US" altLang="zh-CN" dirty="0"/>
          </a:p>
          <a:p>
            <a:pPr marL="1252220" lvl="2" indent="-342900">
              <a:spcBef>
                <a:spcPts val="400"/>
              </a:spcBef>
              <a:buClr>
                <a:srgbClr val="181C69"/>
              </a:buClr>
              <a:buSzPct val="100000"/>
              <a:buFont typeface="Wingdings" panose="05000000000000000000" pitchFamily="2" charset="2"/>
              <a:buChar char="n"/>
              <a:defRPr sz="2000"/>
            </a:pPr>
            <a:r>
              <a:rPr lang="zh-CN" altLang="en-US" dirty="0"/>
              <a:t>在使用</a:t>
            </a:r>
            <a:r>
              <a:rPr lang="en-US" altLang="zh-CN" dirty="0"/>
              <a:t>`awk/grep`</a:t>
            </a:r>
            <a:r>
              <a:rPr lang="zh-CN" altLang="en-US" dirty="0"/>
              <a:t>强大的工能筛选后，我们借助指令</a:t>
            </a:r>
            <a:r>
              <a:rPr lang="en-US" altLang="zh-CN" dirty="0" err="1"/>
              <a:t>readelf</a:t>
            </a:r>
            <a:r>
              <a:rPr lang="en-US" altLang="zh-CN" dirty="0"/>
              <a:t> -l /</a:t>
            </a:r>
            <a:r>
              <a:rPr lang="en-US" altLang="zh-CN" dirty="0" err="1"/>
              <a:t>usr</a:t>
            </a:r>
            <a:r>
              <a:rPr lang="en-US" altLang="zh-CN" dirty="0"/>
              <a:t>/bin/bash | awk ‘$4==“E”{print x};{x=$2}’</a:t>
            </a:r>
            <a:r>
              <a:rPr lang="zh-CN" altLang="en-US" dirty="0"/>
              <a:t>读出想要的数据，极大便利了我们的</a:t>
            </a:r>
            <a:r>
              <a:rPr lang="en-US" altLang="zh-CN" dirty="0"/>
              <a:t>IO</a:t>
            </a:r>
            <a:r>
              <a:rPr lang="zh-CN" altLang="en-US" dirty="0"/>
              <a:t>操作。</a:t>
            </a:r>
            <a:endParaRPr lang="en-US" altLang="zh-CN" dirty="0"/>
          </a:p>
          <a:p>
            <a:pPr marL="828039" lvl="1" indent="-375919">
              <a:spcBef>
                <a:spcPts val="400"/>
              </a:spcBef>
              <a:buClr>
                <a:srgbClr val="181C69"/>
              </a:buClr>
              <a:buSzPct val="100000"/>
              <a:buFontTx/>
              <a:buChar char="❑"/>
              <a:defRPr sz="2000"/>
            </a:pPr>
            <a:r>
              <a:rPr lang="zh-CN" altLang="en-US" b="1" dirty="0"/>
              <a:t>自动化评测脚本</a:t>
            </a:r>
            <a:endParaRPr lang="en-US" altLang="zh-CN" b="1" dirty="0"/>
          </a:p>
          <a:p>
            <a:pPr marL="1252220" lvl="2" indent="-342900">
              <a:spcBef>
                <a:spcPts val="400"/>
              </a:spcBef>
              <a:buClr>
                <a:srgbClr val="181C69"/>
              </a:buClr>
              <a:buSzPct val="100000"/>
              <a:buFont typeface="Wingdings" panose="05000000000000000000" pitchFamily="2" charset="2"/>
              <a:buChar char="n"/>
              <a:defRPr sz="2000"/>
            </a:pPr>
            <a:r>
              <a:rPr lang="zh-CN" altLang="en-US" dirty="0"/>
              <a:t>本次实验由于是崩溃进程的检测，我们构造了大量不同类型的崩溃和</a:t>
            </a:r>
            <a:r>
              <a:rPr lang="en-US" altLang="zh-CN" dirty="0"/>
              <a:t>Runtime Error</a:t>
            </a:r>
            <a:r>
              <a:rPr lang="zh-CN" altLang="en-US" dirty="0"/>
              <a:t>测试应用性能，我们构造不同类型的崩溃。</a:t>
            </a:r>
            <a:endParaRPr lang="en-US" altLang="zh-CN" dirty="0"/>
          </a:p>
          <a:p>
            <a:pPr marL="1252220" lvl="2" indent="-342900">
              <a:spcBef>
                <a:spcPts val="400"/>
              </a:spcBef>
              <a:buClr>
                <a:srgbClr val="181C69"/>
              </a:buClr>
              <a:buSzPct val="100000"/>
              <a:buFont typeface="Wingdings" panose="05000000000000000000" pitchFamily="2" charset="2"/>
              <a:buChar char="n"/>
              <a:defRPr sz="2000"/>
            </a:pPr>
            <a:r>
              <a:rPr lang="zh-CN" altLang="en-US" dirty="0"/>
              <a:t>由于数量太多，每次编译</a:t>
            </a:r>
            <a:r>
              <a:rPr lang="en-US" altLang="zh-CN" dirty="0"/>
              <a:t>+</a:t>
            </a:r>
            <a:r>
              <a:rPr lang="zh-CN" altLang="en-US" dirty="0"/>
              <a:t>运行操作十分冗杂。</a:t>
            </a:r>
            <a:endParaRPr lang="en-US" altLang="zh-CN" dirty="0"/>
          </a:p>
          <a:p>
            <a:pPr marL="1252220" lvl="2" indent="-342900">
              <a:spcBef>
                <a:spcPts val="400"/>
              </a:spcBef>
              <a:buClr>
                <a:srgbClr val="181C69"/>
              </a:buClr>
              <a:buSzPct val="100000"/>
              <a:buFont typeface="Wingdings" panose="05000000000000000000" pitchFamily="2" charset="2"/>
              <a:buChar char="n"/>
              <a:defRPr sz="2000"/>
            </a:pPr>
            <a:r>
              <a:rPr lang="zh-CN" altLang="en-US" dirty="0"/>
              <a:t>为了方便测试，也为了方便展示，我们使用了</a:t>
            </a:r>
            <a:r>
              <a:rPr lang="en-US" altLang="zh-CN" dirty="0"/>
              <a:t>Bash</a:t>
            </a:r>
            <a:r>
              <a:rPr lang="zh-CN" altLang="en-US" dirty="0"/>
              <a:t>指令将测试过程自动化，</a:t>
            </a:r>
          </a:p>
        </p:txBody>
      </p:sp>
      <p:grpSp>
        <p:nvGrpSpPr>
          <p:cNvPr id="14" name="组合 13">
            <a:extLst>
              <a:ext uri="{FF2B5EF4-FFF2-40B4-BE49-F238E27FC236}">
                <a16:creationId xmlns:a16="http://schemas.microsoft.com/office/drawing/2014/main" id="{2B98BAC3-437A-8164-AD6F-4B14C69C2159}"/>
              </a:ext>
            </a:extLst>
          </p:cNvPr>
          <p:cNvGrpSpPr/>
          <p:nvPr/>
        </p:nvGrpSpPr>
        <p:grpSpPr>
          <a:xfrm>
            <a:off x="-216816" y="135603"/>
            <a:ext cx="12897712" cy="614851"/>
            <a:chOff x="-216816" y="135603"/>
            <a:chExt cx="12897712" cy="614851"/>
          </a:xfrm>
        </p:grpSpPr>
        <p:grpSp>
          <p:nvGrpSpPr>
            <p:cNvPr id="15" name="组合 14">
              <a:extLst>
                <a:ext uri="{FF2B5EF4-FFF2-40B4-BE49-F238E27FC236}">
                  <a16:creationId xmlns:a16="http://schemas.microsoft.com/office/drawing/2014/main" id="{26283AE2-0144-56F0-FD41-AD2599341F27}"/>
                </a:ext>
              </a:extLst>
            </p:cNvPr>
            <p:cNvGrpSpPr/>
            <p:nvPr/>
          </p:nvGrpSpPr>
          <p:grpSpPr>
            <a:xfrm>
              <a:off x="-216816" y="135603"/>
              <a:ext cx="1407260" cy="523220"/>
              <a:chOff x="-254000" y="172720"/>
              <a:chExt cx="898070" cy="523220"/>
            </a:xfrm>
            <a:solidFill>
              <a:srgbClr val="C00000"/>
            </a:solidFill>
          </p:grpSpPr>
          <p:sp>
            <p:nvSpPr>
              <p:cNvPr id="33" name="圆角矩形 4">
                <a:extLst>
                  <a:ext uri="{FF2B5EF4-FFF2-40B4-BE49-F238E27FC236}">
                    <a16:creationId xmlns:a16="http://schemas.microsoft.com/office/drawing/2014/main" id="{CA521C4F-764D-C2FC-C248-5E9042BAA354}"/>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653A3727-8A24-24DF-E793-BD8D9F6E9B4E}"/>
                  </a:ext>
                </a:extLst>
              </p:cNvPr>
              <p:cNvSpPr txBox="1"/>
              <p:nvPr/>
            </p:nvSpPr>
            <p:spPr>
              <a:xfrm>
                <a:off x="-84461" y="172720"/>
                <a:ext cx="716790" cy="523220"/>
              </a:xfrm>
              <a:prstGeom prst="rect">
                <a:avLst/>
              </a:prstGeom>
              <a:noFill/>
            </p:spPr>
            <p:txBody>
              <a:bodyPr wrap="square" rtlCol="0">
                <a:spAutoFit/>
              </a:bodyPr>
              <a:lstStyle/>
              <a:p>
                <a:pPr algn="r"/>
                <a:r>
                  <a:rPr lang="zh-CN" altLang="en-US" sz="2800" b="1" dirty="0">
                    <a:solidFill>
                      <a:schemeClr val="bg1"/>
                    </a:solidFill>
                    <a:latin typeface="微软雅黑" panose="020B0503020204020204" pitchFamily="34" charset="-122"/>
                    <a:ea typeface="微软雅黑" panose="020B0503020204020204" pitchFamily="34" charset="-122"/>
                  </a:rPr>
                  <a:t>三、</a:t>
                </a:r>
              </a:p>
            </p:txBody>
          </p:sp>
        </p:grpSp>
        <p:sp>
          <p:nvSpPr>
            <p:cNvPr id="18" name="文本框 17">
              <a:extLst>
                <a:ext uri="{FF2B5EF4-FFF2-40B4-BE49-F238E27FC236}">
                  <a16:creationId xmlns:a16="http://schemas.microsoft.com/office/drawing/2014/main" id="{2D858CEB-CDA2-2633-14CD-6899F7A3BFD4}"/>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效果展现与创新</a:t>
              </a:r>
            </a:p>
          </p:txBody>
        </p:sp>
        <p:grpSp>
          <p:nvGrpSpPr>
            <p:cNvPr id="28" name="组合 27">
              <a:extLst>
                <a:ext uri="{FF2B5EF4-FFF2-40B4-BE49-F238E27FC236}">
                  <a16:creationId xmlns:a16="http://schemas.microsoft.com/office/drawing/2014/main" id="{04C79D82-2CEF-BBC3-DFE7-04C89EB795CD}"/>
                </a:ext>
              </a:extLst>
            </p:cNvPr>
            <p:cNvGrpSpPr/>
            <p:nvPr/>
          </p:nvGrpSpPr>
          <p:grpSpPr>
            <a:xfrm>
              <a:off x="4459900" y="217491"/>
              <a:ext cx="8220996" cy="439541"/>
              <a:chOff x="2584397" y="217491"/>
              <a:chExt cx="10096500" cy="439541"/>
            </a:xfrm>
            <a:solidFill>
              <a:srgbClr val="204E72"/>
            </a:solidFill>
          </p:grpSpPr>
          <p:sp>
            <p:nvSpPr>
              <p:cNvPr id="30" name="圆角矩形 3">
                <a:extLst>
                  <a:ext uri="{FF2B5EF4-FFF2-40B4-BE49-F238E27FC236}">
                    <a16:creationId xmlns:a16="http://schemas.microsoft.com/office/drawing/2014/main" id="{2191D45E-0C28-CE23-D653-317942EFC3DA}"/>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7">
                <a:extLst>
                  <a:ext uri="{FF2B5EF4-FFF2-40B4-BE49-F238E27FC236}">
                    <a16:creationId xmlns:a16="http://schemas.microsoft.com/office/drawing/2014/main" id="{3B0AE6A8-BF28-0A45-3B76-959E0497FFFD}"/>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346250DE-EF43-633A-E603-D0043160E153}"/>
                  </a:ext>
                </a:extLst>
              </p:cNvPr>
              <p:cNvSpPr/>
              <p:nvPr/>
            </p:nvSpPr>
            <p:spPr>
              <a:xfrm>
                <a:off x="2829573" y="243296"/>
                <a:ext cx="2191947"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Result and Innovation</a:t>
                </a:r>
              </a:p>
            </p:txBody>
          </p:sp>
        </p:grpSp>
        <p:pic>
          <p:nvPicPr>
            <p:cNvPr id="29" name="图片 28">
              <a:extLst>
                <a:ext uri="{FF2B5EF4-FFF2-40B4-BE49-F238E27FC236}">
                  <a16:creationId xmlns:a16="http://schemas.microsoft.com/office/drawing/2014/main" id="{9FCFA7B6-6F70-497A-9327-5DF314D1F31F}"/>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grpSp>
      <p:pic>
        <p:nvPicPr>
          <p:cNvPr id="4" name="图片 3">
            <a:extLst>
              <a:ext uri="{FF2B5EF4-FFF2-40B4-BE49-F238E27FC236}">
                <a16:creationId xmlns:a16="http://schemas.microsoft.com/office/drawing/2014/main" id="{D3E21BFD-1486-4E2F-8D33-73CF6E520BA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87902" y="1321822"/>
            <a:ext cx="4330262" cy="5360540"/>
          </a:xfrm>
          <a:prstGeom prst="rect">
            <a:avLst/>
          </a:prstGeom>
        </p:spPr>
      </p:pic>
      <p:pic>
        <p:nvPicPr>
          <p:cNvPr id="6" name="图片 5">
            <a:extLst>
              <a:ext uri="{FF2B5EF4-FFF2-40B4-BE49-F238E27FC236}">
                <a16:creationId xmlns:a16="http://schemas.microsoft.com/office/drawing/2014/main" id="{8B9D5458-1586-4D7D-BE30-EE682B83D1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17196" y="3316978"/>
            <a:ext cx="6216650" cy="546100"/>
          </a:xfrm>
          <a:prstGeom prst="rect">
            <a:avLst/>
          </a:prstGeom>
        </p:spPr>
      </p:pic>
      <p:pic>
        <p:nvPicPr>
          <p:cNvPr id="8" name="图片 7">
            <a:extLst>
              <a:ext uri="{FF2B5EF4-FFF2-40B4-BE49-F238E27FC236}">
                <a16:creationId xmlns:a16="http://schemas.microsoft.com/office/drawing/2014/main" id="{31B1B9FC-767C-44CB-B543-3D719022173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2385" y="1330129"/>
            <a:ext cx="8744606" cy="5343926"/>
          </a:xfrm>
          <a:prstGeom prst="rect">
            <a:avLst/>
          </a:prstGeom>
        </p:spPr>
      </p:pic>
    </p:spTree>
    <p:extLst>
      <p:ext uri="{BB962C8B-B14F-4D97-AF65-F5344CB8AC3E}">
        <p14:creationId xmlns:p14="http://schemas.microsoft.com/office/powerpoint/2010/main" val="3766077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4"/>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6"/>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85233733-EE9D-4ADF-A25D-325E75C5F45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22098" r="14726" b="48018"/>
          <a:stretch/>
        </p:blipFill>
        <p:spPr>
          <a:xfrm>
            <a:off x="8832915" y="110878"/>
            <a:ext cx="3359085" cy="757321"/>
          </a:xfrm>
          <a:prstGeom prst="rect">
            <a:avLst/>
          </a:prstGeom>
        </p:spPr>
      </p:pic>
      <p:sp>
        <p:nvSpPr>
          <p:cNvPr id="87" name="矩形 86">
            <a:extLst>
              <a:ext uri="{FF2B5EF4-FFF2-40B4-BE49-F238E27FC236}">
                <a16:creationId xmlns:a16="http://schemas.microsoft.com/office/drawing/2014/main" id="{4F0C835C-15A3-4642-848A-1E2531C5CEA9}"/>
              </a:ext>
            </a:extLst>
          </p:cNvPr>
          <p:cNvSpPr/>
          <p:nvPr/>
        </p:nvSpPr>
        <p:spPr>
          <a:xfrm>
            <a:off x="1754909" y="111404"/>
            <a:ext cx="10437091" cy="757321"/>
          </a:xfrm>
          <a:prstGeom prst="rect">
            <a:avLst/>
          </a:prstGeom>
          <a:gradFill flip="none" rotWithShape="1">
            <a:gsLst>
              <a:gs pos="35000">
                <a:srgbClr val="204E72"/>
              </a:gs>
              <a:gs pos="0">
                <a:srgbClr val="204E72"/>
              </a:gs>
              <a:gs pos="59000">
                <a:srgbClr val="204E72">
                  <a:alpha val="96000"/>
                </a:srgbClr>
              </a:gs>
              <a:gs pos="77000">
                <a:srgbClr val="204E72">
                  <a:alpha val="70000"/>
                </a:srgbClr>
              </a:gs>
              <a:gs pos="100000">
                <a:srgbClr val="204E72">
                  <a:alpha val="64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灯片编号占位符 4">
            <a:extLst>
              <a:ext uri="{FF2B5EF4-FFF2-40B4-BE49-F238E27FC236}">
                <a16:creationId xmlns:a16="http://schemas.microsoft.com/office/drawing/2014/main" id="{11650B7C-538C-489C-8A45-3810C29A70C8}"/>
              </a:ext>
            </a:extLst>
          </p:cNvPr>
          <p:cNvSpPr>
            <a:spLocks noGrp="1"/>
          </p:cNvSpPr>
          <p:nvPr>
            <p:ph type="sldNum" sz="quarter" idx="11"/>
          </p:nvPr>
        </p:nvSpPr>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fld id="{A581101E-C320-4DA0-98CE-87F7D018D09D}" type="slidenum">
              <a:rPr lang="ko-KR" altLang="en-US" smtClean="0">
                <a:latin typeface="Verdana" panose="020B0604030504040204" pitchFamily="34" charset="0"/>
              </a:rPr>
              <a:pPr>
                <a:defRPr/>
              </a:pPr>
              <a:t>25</a:t>
            </a:fld>
            <a:endParaRPr lang="en-US" altLang="ko-KR">
              <a:latin typeface="Verdana" panose="020B0604030504040204" pitchFamily="34" charset="0"/>
            </a:endParaRPr>
          </a:p>
        </p:txBody>
      </p:sp>
      <p:sp>
        <p:nvSpPr>
          <p:cNvPr id="5123" name="Rectangle 2">
            <a:extLst>
              <a:ext uri="{FF2B5EF4-FFF2-40B4-BE49-F238E27FC236}">
                <a16:creationId xmlns:a16="http://schemas.microsoft.com/office/drawing/2014/main" id="{7F2315CA-B849-4C5E-B00B-97627D322A9A}"/>
              </a:ext>
            </a:extLst>
          </p:cNvPr>
          <p:cNvSpPr>
            <a:spLocks noGrp="1" noChangeArrowheads="1"/>
          </p:cNvSpPr>
          <p:nvPr>
            <p:ph type="title"/>
          </p:nvPr>
        </p:nvSpPr>
        <p:spPr>
          <a:xfrm>
            <a:off x="2066374" y="55628"/>
            <a:ext cx="9144000" cy="720725"/>
          </a:xfrm>
        </p:spPr>
        <p:txBody>
          <a:bodyPr>
            <a:normAutofit/>
          </a:bodyPr>
          <a:lstStyle/>
          <a:p>
            <a:pPr algn="ctr" eaLnBrk="1" hangingPunct="1"/>
            <a:r>
              <a:rPr lang="zh-CN" altLang="en-US" sz="3600" b="1" dirty="0">
                <a:solidFill>
                  <a:schemeClr val="bg1"/>
                </a:solidFill>
                <a:ea typeface="黑体" panose="02010609060101010101" pitchFamily="49" charset="-122"/>
              </a:rPr>
              <a:t>内容提要</a:t>
            </a:r>
          </a:p>
        </p:txBody>
      </p:sp>
      <p:grpSp>
        <p:nvGrpSpPr>
          <p:cNvPr id="5124" name="Group 3">
            <a:extLst>
              <a:ext uri="{FF2B5EF4-FFF2-40B4-BE49-F238E27FC236}">
                <a16:creationId xmlns:a16="http://schemas.microsoft.com/office/drawing/2014/main" id="{12AF33D5-7879-4A03-8E92-B87F5100B4F1}"/>
              </a:ext>
            </a:extLst>
          </p:cNvPr>
          <p:cNvGrpSpPr>
            <a:grpSpLocks/>
          </p:cNvGrpSpPr>
          <p:nvPr/>
        </p:nvGrpSpPr>
        <p:grpSpPr bwMode="auto">
          <a:xfrm>
            <a:off x="189010" y="1389857"/>
            <a:ext cx="4446588" cy="4702175"/>
            <a:chOff x="-1509" y="876"/>
            <a:chExt cx="3005" cy="3039"/>
          </a:xfrm>
        </p:grpSpPr>
        <p:sp>
          <p:nvSpPr>
            <p:cNvPr id="101380" name="AutoShape 4">
              <a:extLst>
                <a:ext uri="{FF2B5EF4-FFF2-40B4-BE49-F238E27FC236}">
                  <a16:creationId xmlns:a16="http://schemas.microsoft.com/office/drawing/2014/main" id="{D0B8D79A-24F3-416A-9D16-FA9DD26A7951}"/>
                </a:ext>
              </a:extLst>
            </p:cNvPr>
            <p:cNvSpPr>
              <a:spLocks noChangeArrowheads="1"/>
            </p:cNvSpPr>
            <p:nvPr/>
          </p:nvSpPr>
          <p:spPr bwMode="ltGray">
            <a:xfrm rot="5400000">
              <a:off x="-1526" y="893"/>
              <a:ext cx="3039" cy="3005"/>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solidFill>
              <a:srgbClr val="204E72"/>
            </a:solidFill>
            <a:ln w="9525" algn="ctr">
              <a:noFill/>
              <a:miter lim="800000"/>
              <a:headEnd/>
              <a:tailEnd/>
            </a:ln>
            <a:effec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endParaRPr lang="zh-CN" altLang="en-US" dirty="0">
                <a:ea typeface="宋体" panose="02010600030101010101" pitchFamily="2" charset="-122"/>
              </a:endParaRPr>
            </a:p>
          </p:txBody>
        </p:sp>
        <p:sp>
          <p:nvSpPr>
            <p:cNvPr id="5162" name="AutoShape 5">
              <a:extLst>
                <a:ext uri="{FF2B5EF4-FFF2-40B4-BE49-F238E27FC236}">
                  <a16:creationId xmlns:a16="http://schemas.microsoft.com/office/drawing/2014/main" id="{2A04D602-0DF6-4C1B-A584-AFD9DDD86572}"/>
                </a:ext>
              </a:extLst>
            </p:cNvPr>
            <p:cNvSpPr>
              <a:spLocks noChangeArrowheads="1"/>
            </p:cNvSpPr>
            <p:nvPr/>
          </p:nvSpPr>
          <p:spPr bwMode="ltGray">
            <a:xfrm rot="5400000" flipH="1">
              <a:off x="-1270" y="1203"/>
              <a:ext cx="2540" cy="2475"/>
            </a:xfrm>
            <a:custGeom>
              <a:avLst/>
              <a:gdLst>
                <a:gd name="T0" fmla="*/ 149 w 21600"/>
                <a:gd name="T1" fmla="*/ 0 h 21600"/>
                <a:gd name="T2" fmla="*/ 74 w 21600"/>
                <a:gd name="T3" fmla="*/ 142 h 21600"/>
                <a:gd name="T4" fmla="*/ 149 w 21600"/>
                <a:gd name="T5" fmla="*/ 141 h 21600"/>
                <a:gd name="T6" fmla="*/ 224 w 21600"/>
                <a:gd name="T7" fmla="*/ 142 h 21600"/>
                <a:gd name="T8" fmla="*/ 0 60000 65536"/>
                <a:gd name="T9" fmla="*/ 0 60000 65536"/>
                <a:gd name="T10" fmla="*/ 0 60000 65536"/>
                <a:gd name="T11" fmla="*/ 0 60000 65536"/>
                <a:gd name="T12" fmla="*/ 0 w 21600"/>
                <a:gd name="T13" fmla="*/ 0 h 21600"/>
                <a:gd name="T14" fmla="*/ 21600 w 21600"/>
                <a:gd name="T15" fmla="*/ 7715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lnTo>
                    <a:pt x="10744" y="10800"/>
                  </a:lnTo>
                  <a:close/>
                </a:path>
              </a:pathLst>
            </a:custGeom>
            <a:solidFill>
              <a:srgbClr val="436988">
                <a:alpha val="36078"/>
              </a:srgbClr>
            </a:solidFill>
            <a:ln>
              <a:noFill/>
            </a:ln>
            <a:extLst>
              <a:ext uri="{91240B29-F687-4F45-9708-019B960494DF}">
                <a14:hiddenLine xmlns:a14="http://schemas.microsoft.com/office/drawing/2010/main" w="0" algn="ctr">
                  <a:solidFill>
                    <a:srgbClr val="000000"/>
                  </a:solidFill>
                  <a:miter lim="800000"/>
                  <a:headEnd/>
                  <a:tailEnd/>
                </a14:hiddenLine>
              </a:ext>
            </a:extLst>
          </p:spPr>
          <p:txBody>
            <a:bodyPr wrap="none" anchor="ctr"/>
            <a:lstStyle/>
            <a:p>
              <a:endParaRPr lang="zh-CN" altLang="en-US" dirty="0"/>
            </a:p>
          </p:txBody>
        </p:sp>
      </p:grpSp>
      <p:sp>
        <p:nvSpPr>
          <p:cNvPr id="5153" name="AutoShape 7">
            <a:extLst>
              <a:ext uri="{FF2B5EF4-FFF2-40B4-BE49-F238E27FC236}">
                <a16:creationId xmlns:a16="http://schemas.microsoft.com/office/drawing/2014/main" id="{0AE9895F-C2A6-4F15-9AF1-539DEEE5075C}"/>
              </a:ext>
            </a:extLst>
          </p:cNvPr>
          <p:cNvSpPr>
            <a:spLocks noChangeArrowheads="1"/>
          </p:cNvSpPr>
          <p:nvPr/>
        </p:nvSpPr>
        <p:spPr bwMode="gray">
          <a:xfrm>
            <a:off x="4110231" y="1760061"/>
            <a:ext cx="4499319" cy="508000"/>
          </a:xfrm>
          <a:prstGeom prst="roundRect">
            <a:avLst>
              <a:gd name="adj" fmla="val 50000"/>
            </a:avLst>
          </a:prstGeom>
          <a:solidFill>
            <a:srgbClr val="FFFFFF"/>
          </a:solidFill>
          <a:ln w="28575" algn="ctr">
            <a:solidFill>
              <a:schemeClr val="bg1">
                <a:lumMod val="75000"/>
              </a:schemeClr>
            </a:solidFill>
            <a:round/>
            <a:headEnd/>
            <a:tailEnd/>
          </a:ln>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一、基本信息</a:t>
            </a:r>
            <a:endParaRPr lang="en-US" altLang="zh-CN" b="1" dirty="0">
              <a:latin typeface="Arial" panose="020B0604020202020204" pitchFamily="34" charset="0"/>
              <a:ea typeface="黑体" panose="02010609060101010101" pitchFamily="49" charset="-122"/>
            </a:endParaRPr>
          </a:p>
        </p:txBody>
      </p:sp>
      <p:grpSp>
        <p:nvGrpSpPr>
          <p:cNvPr id="5154" name="Group 8">
            <a:extLst>
              <a:ext uri="{FF2B5EF4-FFF2-40B4-BE49-F238E27FC236}">
                <a16:creationId xmlns:a16="http://schemas.microsoft.com/office/drawing/2014/main" id="{1A1B9351-3022-48D3-ACE1-6C2F2302ADFE}"/>
              </a:ext>
            </a:extLst>
          </p:cNvPr>
          <p:cNvGrpSpPr>
            <a:grpSpLocks/>
          </p:cNvGrpSpPr>
          <p:nvPr/>
        </p:nvGrpSpPr>
        <p:grpSpPr bwMode="auto">
          <a:xfrm>
            <a:off x="3653214" y="1816516"/>
            <a:ext cx="454249" cy="380386"/>
            <a:chOff x="2280" y="1582"/>
            <a:chExt cx="1371" cy="2204"/>
          </a:xfrm>
          <a:solidFill>
            <a:srgbClr val="00561F"/>
          </a:solidFill>
        </p:grpSpPr>
        <p:sp>
          <p:nvSpPr>
            <p:cNvPr id="5156" name="Oval 10">
              <a:extLst>
                <a:ext uri="{FF2B5EF4-FFF2-40B4-BE49-F238E27FC236}">
                  <a16:creationId xmlns:a16="http://schemas.microsoft.com/office/drawing/2014/main" id="{8D60069F-8D2E-420E-935C-960D3C194022}"/>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5160" name="Oval 14">
              <a:extLst>
                <a:ext uri="{FF2B5EF4-FFF2-40B4-BE49-F238E27FC236}">
                  <a16:creationId xmlns:a16="http://schemas.microsoft.com/office/drawing/2014/main" id="{E3AC5233-7F52-40AF-8507-80C31830AD65}"/>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sp>
        <p:nvSpPr>
          <p:cNvPr id="47" name="AutoShape 7">
            <a:extLst>
              <a:ext uri="{FF2B5EF4-FFF2-40B4-BE49-F238E27FC236}">
                <a16:creationId xmlns:a16="http://schemas.microsoft.com/office/drawing/2014/main" id="{DAFCB9AF-F1EB-4126-903D-31A7069108FF}"/>
              </a:ext>
            </a:extLst>
          </p:cNvPr>
          <p:cNvSpPr>
            <a:spLocks noChangeArrowheads="1"/>
          </p:cNvSpPr>
          <p:nvPr/>
        </p:nvSpPr>
        <p:spPr bwMode="gray">
          <a:xfrm>
            <a:off x="4635598" y="2723808"/>
            <a:ext cx="4406611"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None/>
            </a:pPr>
            <a:r>
              <a:rPr lang="zh-CN" altLang="en-US" b="1" dirty="0">
                <a:latin typeface="Arial" panose="020B0604020202020204" pitchFamily="34" charset="0"/>
                <a:ea typeface="黑体" panose="02010609060101010101" pitchFamily="49" charset="-122"/>
              </a:rPr>
              <a:t>二、项目设计与实现</a:t>
            </a:r>
            <a:endParaRPr lang="en-US" altLang="zh-CN" b="1" dirty="0">
              <a:latin typeface="Arial" panose="020B0604020202020204" pitchFamily="34" charset="0"/>
              <a:ea typeface="黑体" panose="02010609060101010101" pitchFamily="49" charset="-122"/>
            </a:endParaRPr>
          </a:p>
        </p:txBody>
      </p:sp>
      <p:sp>
        <p:nvSpPr>
          <p:cNvPr id="55" name="AutoShape 7">
            <a:extLst>
              <a:ext uri="{FF2B5EF4-FFF2-40B4-BE49-F238E27FC236}">
                <a16:creationId xmlns:a16="http://schemas.microsoft.com/office/drawing/2014/main" id="{55296B7D-5D07-4B4E-B0F4-BF6FB4CC07BD}"/>
              </a:ext>
            </a:extLst>
          </p:cNvPr>
          <p:cNvSpPr>
            <a:spLocks noChangeArrowheads="1"/>
          </p:cNvSpPr>
          <p:nvPr/>
        </p:nvSpPr>
        <p:spPr bwMode="gray">
          <a:xfrm>
            <a:off x="4698968" y="3834823"/>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三、效果展现与创新</a:t>
            </a:r>
            <a:endParaRPr lang="en-US" altLang="zh-CN" b="1" dirty="0">
              <a:latin typeface="Arial" panose="020B0604020202020204" pitchFamily="34" charset="0"/>
              <a:ea typeface="黑体" panose="02010609060101010101" pitchFamily="49" charset="-122"/>
            </a:endParaRPr>
          </a:p>
        </p:txBody>
      </p:sp>
      <p:sp>
        <p:nvSpPr>
          <p:cNvPr id="64" name="AutoShape 7">
            <a:extLst>
              <a:ext uri="{FF2B5EF4-FFF2-40B4-BE49-F238E27FC236}">
                <a16:creationId xmlns:a16="http://schemas.microsoft.com/office/drawing/2014/main" id="{C315F33A-A10B-43E9-B331-98C9FDF2D830}"/>
              </a:ext>
            </a:extLst>
          </p:cNvPr>
          <p:cNvSpPr>
            <a:spLocks noChangeArrowheads="1"/>
          </p:cNvSpPr>
          <p:nvPr/>
        </p:nvSpPr>
        <p:spPr bwMode="gray">
          <a:xfrm>
            <a:off x="4273411" y="4874245"/>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solidFill>
                  <a:srgbClr val="740003"/>
                </a:solidFill>
                <a:latin typeface="Arial" panose="020B0604020202020204" pitchFamily="34" charset="0"/>
                <a:ea typeface="黑体" panose="02010609060101010101" pitchFamily="49" charset="-122"/>
              </a:rPr>
              <a:t>四、总结与未来展望</a:t>
            </a:r>
            <a:endParaRPr lang="en-US" altLang="zh-CN" b="1" dirty="0">
              <a:solidFill>
                <a:srgbClr val="740003"/>
              </a:solidFill>
              <a:latin typeface="Arial" panose="020B0604020202020204" pitchFamily="34" charset="0"/>
              <a:ea typeface="黑体" panose="02010609060101010101" pitchFamily="49" charset="-122"/>
            </a:endParaRPr>
          </a:p>
        </p:txBody>
      </p:sp>
      <p:grpSp>
        <p:nvGrpSpPr>
          <p:cNvPr id="78" name="Group 8">
            <a:extLst>
              <a:ext uri="{FF2B5EF4-FFF2-40B4-BE49-F238E27FC236}">
                <a16:creationId xmlns:a16="http://schemas.microsoft.com/office/drawing/2014/main" id="{99C73214-7560-4BD2-A321-E9EE8CE49414}"/>
              </a:ext>
            </a:extLst>
          </p:cNvPr>
          <p:cNvGrpSpPr>
            <a:grpSpLocks/>
          </p:cNvGrpSpPr>
          <p:nvPr/>
        </p:nvGrpSpPr>
        <p:grpSpPr bwMode="auto">
          <a:xfrm>
            <a:off x="4288342" y="2836143"/>
            <a:ext cx="454249" cy="380386"/>
            <a:chOff x="2280" y="1582"/>
            <a:chExt cx="1371" cy="2204"/>
          </a:xfrm>
          <a:solidFill>
            <a:srgbClr val="00561F"/>
          </a:solidFill>
        </p:grpSpPr>
        <p:sp>
          <p:nvSpPr>
            <p:cNvPr id="79" name="Oval 10">
              <a:extLst>
                <a:ext uri="{FF2B5EF4-FFF2-40B4-BE49-F238E27FC236}">
                  <a16:creationId xmlns:a16="http://schemas.microsoft.com/office/drawing/2014/main" id="{CD20FA5C-7E3B-4FD9-A2BA-4FB18B94CBCC}"/>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0" name="Oval 14">
              <a:extLst>
                <a:ext uri="{FF2B5EF4-FFF2-40B4-BE49-F238E27FC236}">
                  <a16:creationId xmlns:a16="http://schemas.microsoft.com/office/drawing/2014/main" id="{199E21B3-A9FF-4B3D-B776-F1DD8B405088}"/>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1" name="Group 8">
            <a:extLst>
              <a:ext uri="{FF2B5EF4-FFF2-40B4-BE49-F238E27FC236}">
                <a16:creationId xmlns:a16="http://schemas.microsoft.com/office/drawing/2014/main" id="{DA26AA90-971C-4A6F-A253-23FC4065EEAE}"/>
              </a:ext>
            </a:extLst>
          </p:cNvPr>
          <p:cNvGrpSpPr>
            <a:grpSpLocks/>
          </p:cNvGrpSpPr>
          <p:nvPr/>
        </p:nvGrpSpPr>
        <p:grpSpPr bwMode="auto">
          <a:xfrm>
            <a:off x="4316458" y="3911574"/>
            <a:ext cx="454249" cy="380386"/>
            <a:chOff x="2280" y="1582"/>
            <a:chExt cx="1371" cy="2204"/>
          </a:xfrm>
          <a:solidFill>
            <a:srgbClr val="00561F"/>
          </a:solidFill>
        </p:grpSpPr>
        <p:sp>
          <p:nvSpPr>
            <p:cNvPr id="82" name="Oval 10">
              <a:extLst>
                <a:ext uri="{FF2B5EF4-FFF2-40B4-BE49-F238E27FC236}">
                  <a16:creationId xmlns:a16="http://schemas.microsoft.com/office/drawing/2014/main" id="{35AFD42E-26EA-4396-8A7B-B4E37C3CCE65}"/>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3" name="Oval 14">
              <a:extLst>
                <a:ext uri="{FF2B5EF4-FFF2-40B4-BE49-F238E27FC236}">
                  <a16:creationId xmlns:a16="http://schemas.microsoft.com/office/drawing/2014/main" id="{12D7CBF9-24B1-431F-A351-E7FEA1D43FF4}"/>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4" name="Group 8">
            <a:extLst>
              <a:ext uri="{FF2B5EF4-FFF2-40B4-BE49-F238E27FC236}">
                <a16:creationId xmlns:a16="http://schemas.microsoft.com/office/drawing/2014/main" id="{E146A333-6224-46C3-8A3D-38B6B7A14556}"/>
              </a:ext>
            </a:extLst>
          </p:cNvPr>
          <p:cNvGrpSpPr>
            <a:grpSpLocks/>
          </p:cNvGrpSpPr>
          <p:nvPr/>
        </p:nvGrpSpPr>
        <p:grpSpPr bwMode="auto">
          <a:xfrm>
            <a:off x="3900662" y="4950996"/>
            <a:ext cx="454249" cy="380386"/>
            <a:chOff x="2280" y="1582"/>
            <a:chExt cx="1371" cy="2204"/>
          </a:xfrm>
          <a:solidFill>
            <a:srgbClr val="740003"/>
          </a:solidFill>
        </p:grpSpPr>
        <p:sp>
          <p:nvSpPr>
            <p:cNvPr id="85" name="Oval 10">
              <a:extLst>
                <a:ext uri="{FF2B5EF4-FFF2-40B4-BE49-F238E27FC236}">
                  <a16:creationId xmlns:a16="http://schemas.microsoft.com/office/drawing/2014/main" id="{DB5FE0FF-646C-4362-A209-25C4954D8F7A}"/>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6" name="Oval 14">
              <a:extLst>
                <a:ext uri="{FF2B5EF4-FFF2-40B4-BE49-F238E27FC236}">
                  <a16:creationId xmlns:a16="http://schemas.microsoft.com/office/drawing/2014/main" id="{F3F96D7F-0102-4B94-A1E9-8495611484BE}"/>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pic>
        <p:nvPicPr>
          <p:cNvPr id="26" name="图片 25">
            <a:extLst>
              <a:ext uri="{FF2B5EF4-FFF2-40B4-BE49-F238E27FC236}">
                <a16:creationId xmlns:a16="http://schemas.microsoft.com/office/drawing/2014/main" id="{4E7EA73B-D404-ADC0-60CD-F5EDAE807992}"/>
              </a:ext>
            </a:extLst>
          </p:cNvPr>
          <p:cNvPicPr>
            <a:picLocks noChangeAspect="1"/>
          </p:cNvPicPr>
          <p:nvPr/>
        </p:nvPicPr>
        <p:blipFill>
          <a:blip r:embed="rId3" cstate="print">
            <a:extLst>
              <a:ext uri="{28A0092B-C50C-407E-A947-70E740481C1C}">
                <a14:useLocalDpi xmlns:a14="http://schemas.microsoft.com/office/drawing/2010/main" val="0"/>
              </a:ext>
            </a:extLst>
          </a:blip>
          <a:srcRect t="228" b="228"/>
          <a:stretch/>
        </p:blipFill>
        <p:spPr>
          <a:xfrm>
            <a:off x="-6516" y="265471"/>
            <a:ext cx="1704634" cy="510882"/>
          </a:xfrm>
          <a:prstGeom prst="rect">
            <a:avLst/>
          </a:prstGeom>
        </p:spPr>
      </p:pic>
    </p:spTree>
    <p:extLst>
      <p:ext uri="{BB962C8B-B14F-4D97-AF65-F5344CB8AC3E}">
        <p14:creationId xmlns:p14="http://schemas.microsoft.com/office/powerpoint/2010/main" val="222507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 </a:t>
            </a:r>
            <a:r>
              <a:rPr lang="zh-CN" altLang="en-US" sz="2800" b="1" dirty="0">
                <a:solidFill>
                  <a:srgbClr val="740003"/>
                </a:solidFill>
                <a:latin typeface="微软雅黑" panose="020B0503020204020204" pitchFamily="34" charset="-122"/>
                <a:ea typeface="微软雅黑" panose="020B0503020204020204" pitchFamily="34" charset="-122"/>
              </a:rPr>
              <a:t>收获</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38369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solidFill>
                  <a:srgbClr val="081F2A"/>
                </a:solidFill>
              </a:rPr>
              <a:t>对</a:t>
            </a:r>
            <a:r>
              <a:rPr lang="en-US" altLang="zh-CN" dirty="0">
                <a:solidFill>
                  <a:srgbClr val="081F2A"/>
                </a:solidFill>
              </a:rPr>
              <a:t>git</a:t>
            </a:r>
            <a:r>
              <a:rPr lang="zh-CN" altLang="en-US" dirty="0">
                <a:solidFill>
                  <a:srgbClr val="081F2A"/>
                </a:solidFill>
              </a:rPr>
              <a:t>版本管理工具的使用更加熟练。</a:t>
            </a:r>
            <a:endParaRPr lang="en-US" altLang="zh-CN" dirty="0">
              <a:solidFill>
                <a:srgbClr val="081F2A"/>
              </a:solidFill>
            </a:endParaRPr>
          </a:p>
          <a:p>
            <a:pPr marL="452119" indent="-452119">
              <a:spcBef>
                <a:spcPts val="500"/>
              </a:spcBef>
              <a:buSzPct val="100000"/>
              <a:buFontTx/>
              <a:buChar char="❑"/>
              <a:defRPr sz="2400" b="1">
                <a:solidFill>
                  <a:srgbClr val="181C69"/>
                </a:solidFill>
              </a:defRPr>
            </a:pPr>
            <a:endParaRPr lang="en-US" altLang="zh-CN" dirty="0">
              <a:solidFill>
                <a:srgbClr val="081F2A"/>
              </a:solidFill>
            </a:endParaRPr>
          </a:p>
          <a:p>
            <a:pPr marL="452119" indent="-452119">
              <a:spcBef>
                <a:spcPts val="500"/>
              </a:spcBef>
              <a:buSzPct val="100000"/>
              <a:buFontTx/>
              <a:buChar char="❑"/>
              <a:defRPr sz="2400" b="1">
                <a:solidFill>
                  <a:srgbClr val="181C69"/>
                </a:solidFill>
              </a:defRPr>
            </a:pPr>
            <a:r>
              <a:rPr lang="zh-CN" altLang="en-US" dirty="0">
                <a:solidFill>
                  <a:srgbClr val="081F2A"/>
                </a:solidFill>
              </a:rPr>
              <a:t>熟悉了</a:t>
            </a:r>
            <a:r>
              <a:rPr lang="en-US" altLang="zh-CN" dirty="0" err="1">
                <a:solidFill>
                  <a:srgbClr val="081F2A"/>
                </a:solidFill>
              </a:rPr>
              <a:t>linux</a:t>
            </a:r>
            <a:r>
              <a:rPr lang="zh-CN" altLang="en-US" dirty="0">
                <a:solidFill>
                  <a:srgbClr val="081F2A"/>
                </a:solidFill>
              </a:rPr>
              <a:t>系统编程，学会使用更多</a:t>
            </a:r>
            <a:r>
              <a:rPr lang="en-US" altLang="zh-CN" dirty="0" err="1">
                <a:solidFill>
                  <a:srgbClr val="081F2A"/>
                </a:solidFill>
              </a:rPr>
              <a:t>linux</a:t>
            </a:r>
            <a:r>
              <a:rPr lang="zh-CN" altLang="en-US" dirty="0">
                <a:solidFill>
                  <a:srgbClr val="081F2A"/>
                </a:solidFill>
              </a:rPr>
              <a:t>命令与编写</a:t>
            </a:r>
            <a:r>
              <a:rPr lang="en-US" altLang="zh-CN" dirty="0">
                <a:solidFill>
                  <a:srgbClr val="081F2A"/>
                </a:solidFill>
              </a:rPr>
              <a:t>Shell</a:t>
            </a:r>
            <a:r>
              <a:rPr lang="zh-CN" altLang="en-US" dirty="0">
                <a:solidFill>
                  <a:srgbClr val="081F2A"/>
                </a:solidFill>
              </a:rPr>
              <a:t>脚本。</a:t>
            </a:r>
            <a:endParaRPr lang="en-US" altLang="zh-CN" dirty="0">
              <a:solidFill>
                <a:srgbClr val="081F2A"/>
              </a:solidFill>
            </a:endParaRPr>
          </a:p>
          <a:p>
            <a:pPr marL="452119" indent="-452119">
              <a:spcBef>
                <a:spcPts val="500"/>
              </a:spcBef>
              <a:buSzPct val="100000"/>
              <a:buFontTx/>
              <a:buChar char="❑"/>
              <a:defRPr sz="2400" b="1">
                <a:solidFill>
                  <a:srgbClr val="181C69"/>
                </a:solidFill>
              </a:defRPr>
            </a:pPr>
            <a:endParaRPr lang="zh-CN" altLang="en-US" dirty="0">
              <a:solidFill>
                <a:srgbClr val="081F2A"/>
              </a:solidFill>
            </a:endParaRPr>
          </a:p>
          <a:p>
            <a:pPr marL="452119" indent="-452119">
              <a:spcBef>
                <a:spcPts val="500"/>
              </a:spcBef>
              <a:buSzPct val="100000"/>
              <a:buFontTx/>
              <a:buChar char="❑"/>
              <a:defRPr sz="2400" b="1">
                <a:solidFill>
                  <a:srgbClr val="181C69"/>
                </a:solidFill>
              </a:defRPr>
            </a:pPr>
            <a:r>
              <a:rPr lang="zh-CN" altLang="en-US" dirty="0">
                <a:solidFill>
                  <a:srgbClr val="081F2A"/>
                </a:solidFill>
              </a:rPr>
              <a:t>逐渐入门</a:t>
            </a:r>
            <a:r>
              <a:rPr lang="en-US" altLang="zh-CN" dirty="0" err="1">
                <a:solidFill>
                  <a:srgbClr val="081F2A"/>
                </a:solidFill>
              </a:rPr>
              <a:t>eBPF</a:t>
            </a:r>
            <a:r>
              <a:rPr lang="zh-CN" altLang="en-US" dirty="0">
                <a:solidFill>
                  <a:srgbClr val="081F2A"/>
                </a:solidFill>
              </a:rPr>
              <a:t>新技术。</a:t>
            </a:r>
            <a:endParaRPr lang="en-US" altLang="zh-CN" dirty="0">
              <a:solidFill>
                <a:srgbClr val="081F2A"/>
              </a:solidFill>
            </a:endParaRPr>
          </a:p>
          <a:p>
            <a:pPr marL="452119" indent="-452119">
              <a:spcBef>
                <a:spcPts val="500"/>
              </a:spcBef>
              <a:buSzPct val="100000"/>
              <a:buFontTx/>
              <a:buChar char="❑"/>
              <a:defRPr sz="2400" b="1">
                <a:solidFill>
                  <a:srgbClr val="181C69"/>
                </a:solidFill>
              </a:defRPr>
            </a:pPr>
            <a:endParaRPr lang="en-US" altLang="zh-CN" dirty="0">
              <a:solidFill>
                <a:srgbClr val="081F2A"/>
              </a:solidFill>
            </a:endParaRPr>
          </a:p>
          <a:p>
            <a:pPr marL="452119" indent="-452119">
              <a:spcBef>
                <a:spcPts val="500"/>
              </a:spcBef>
              <a:buSzPct val="100000"/>
              <a:buFontTx/>
              <a:buChar char="❑"/>
              <a:defRPr sz="2400" b="1">
                <a:solidFill>
                  <a:srgbClr val="181C69"/>
                </a:solidFill>
              </a:defRPr>
            </a:pPr>
            <a:r>
              <a:rPr lang="zh-CN" altLang="en-US" dirty="0">
                <a:solidFill>
                  <a:srgbClr val="081F2A"/>
                </a:solidFill>
              </a:rPr>
              <a:t>查阅了大量</a:t>
            </a:r>
            <a:r>
              <a:rPr lang="en-US" altLang="zh-CN" dirty="0">
                <a:solidFill>
                  <a:srgbClr val="081F2A"/>
                </a:solidFill>
              </a:rPr>
              <a:t>Linux</a:t>
            </a:r>
            <a:r>
              <a:rPr lang="zh-CN" altLang="en-US" dirty="0">
                <a:solidFill>
                  <a:srgbClr val="081F2A"/>
                </a:solidFill>
              </a:rPr>
              <a:t>源码，掌握了模仿与改造源码的能力。</a:t>
            </a:r>
            <a:endParaRPr lang="en-US" altLang="zh-CN" dirty="0">
              <a:solidFill>
                <a:srgbClr val="081F2A"/>
              </a:solidFill>
            </a:endParaRPr>
          </a:p>
          <a:p>
            <a:pPr marL="452119" indent="-452119">
              <a:spcBef>
                <a:spcPts val="500"/>
              </a:spcBef>
              <a:buSzPct val="100000"/>
              <a:buFontTx/>
              <a:buChar char="❑"/>
              <a:defRPr sz="2400" b="1">
                <a:solidFill>
                  <a:srgbClr val="181C69"/>
                </a:solidFill>
              </a:defRPr>
            </a:pPr>
            <a:endParaRPr lang="en-US" altLang="zh-CN" dirty="0">
              <a:solidFill>
                <a:srgbClr val="081F2A"/>
              </a:solidFill>
            </a:endParaRPr>
          </a:p>
          <a:p>
            <a:pPr marL="452119" indent="-452119">
              <a:spcBef>
                <a:spcPts val="500"/>
              </a:spcBef>
              <a:buSzPct val="100000"/>
              <a:buFontTx/>
              <a:buChar char="❑"/>
              <a:defRPr sz="2400" b="1">
                <a:solidFill>
                  <a:srgbClr val="181C69"/>
                </a:solidFill>
              </a:defRPr>
            </a:pPr>
            <a:r>
              <a:rPr lang="zh-CN" altLang="en-US" dirty="0">
                <a:solidFill>
                  <a:srgbClr val="081F2A"/>
                </a:solidFill>
              </a:rPr>
              <a:t>从</a:t>
            </a:r>
            <a:r>
              <a:rPr lang="en-US" altLang="zh-CN" dirty="0" err="1">
                <a:solidFill>
                  <a:srgbClr val="081F2A"/>
                </a:solidFill>
              </a:rPr>
              <a:t>do_exit</a:t>
            </a:r>
            <a:r>
              <a:rPr lang="en-US" altLang="zh-CN" dirty="0">
                <a:solidFill>
                  <a:srgbClr val="081F2A"/>
                </a:solidFill>
              </a:rPr>
              <a:t>()</a:t>
            </a:r>
            <a:r>
              <a:rPr lang="zh-CN" altLang="en-US" dirty="0">
                <a:solidFill>
                  <a:srgbClr val="081F2A"/>
                </a:solidFill>
              </a:rPr>
              <a:t>管中窥豹，我们对整个现代的操作系统的运行有了更深的了解。</a:t>
            </a:r>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四、</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总结与未来展望</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32598" y="251251"/>
              <a:ext cx="2299276"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Conclusion And Future Work</a:t>
              </a:r>
            </a:p>
          </p:txBody>
        </p:sp>
      </p:grpSp>
    </p:spTree>
    <p:extLst>
      <p:ext uri="{BB962C8B-B14F-4D97-AF65-F5344CB8AC3E}">
        <p14:creationId xmlns:p14="http://schemas.microsoft.com/office/powerpoint/2010/main" val="2674202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2. </a:t>
            </a:r>
            <a:r>
              <a:rPr lang="zh-CN" altLang="en-US" sz="2800" b="1" dirty="0">
                <a:solidFill>
                  <a:srgbClr val="740003"/>
                </a:solidFill>
                <a:latin typeface="微软雅黑" panose="020B0503020204020204" pitchFamily="34" charset="-122"/>
                <a:ea typeface="微软雅黑" panose="020B0503020204020204" pitchFamily="34" charset="-122"/>
              </a:rPr>
              <a:t>展望</a:t>
            </a:r>
            <a:r>
              <a:rPr lang="en-US" altLang="zh-CN" sz="2800" b="1" dirty="0">
                <a:solidFill>
                  <a:srgbClr val="740003"/>
                </a:solidFill>
                <a:latin typeface="微软雅黑" panose="020B0503020204020204" pitchFamily="34" charset="-122"/>
                <a:ea typeface="微软雅黑" panose="020B0503020204020204" pitchFamily="34" charset="-122"/>
              </a:rPr>
              <a:t>——</a:t>
            </a:r>
            <a:r>
              <a:rPr lang="zh-CN" altLang="en-US" sz="2800" b="1" dirty="0">
                <a:solidFill>
                  <a:srgbClr val="740003"/>
                </a:solidFill>
                <a:latin typeface="微软雅黑" panose="020B0503020204020204" pitchFamily="34" charset="-122"/>
                <a:ea typeface="微软雅黑" panose="020B0503020204020204" pitchFamily="34" charset="-122"/>
              </a:rPr>
              <a:t>未来实现</a:t>
            </a:r>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四、</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总结与未来展望</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32598" y="251251"/>
              <a:ext cx="2299276"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Conclusion And Future Work</a:t>
              </a:r>
            </a:p>
          </p:txBody>
        </p:sp>
      </p:grpSp>
      <p:sp>
        <p:nvSpPr>
          <p:cNvPr id="18" name="内容占位符 2">
            <a:extLst>
              <a:ext uri="{FF2B5EF4-FFF2-40B4-BE49-F238E27FC236}">
                <a16:creationId xmlns:a16="http://schemas.microsoft.com/office/drawing/2014/main" id="{45804600-2021-4DA5-8D78-41D8A36B29DF}"/>
              </a:ext>
            </a:extLst>
          </p:cNvPr>
          <p:cNvSpPr txBox="1"/>
          <p:nvPr/>
        </p:nvSpPr>
        <p:spPr>
          <a:xfrm>
            <a:off x="833016" y="1686874"/>
            <a:ext cx="10824366" cy="4696157"/>
          </a:xfrm>
          <a:prstGeom prst="rect">
            <a:avLst/>
          </a:prstGeom>
          <a:ln w="12700">
            <a:miter lim="400000"/>
          </a:ln>
          <a:extLst>
            <a:ext uri="{C572A759-6A51-4108-AA02-DFA0A04FC94B}">
              <ma14:wrappingTextBoxFlag xmlns="" xmlns:m="http://schemas.openxmlformats.org/officeDocument/2006/math" xmlns:ma14="http://schemas.microsoft.com/office/mac/drawingml/2011/main" xmlns:a14="http://schemas.microsoft.com/office/drawing/2010/main" xmlns:mc="http://schemas.openxmlformats.org/markup-compatibility/2006"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增强通用性</a:t>
            </a:r>
            <a:endParaRPr lang="en-US" altLang="zh-CN" b="1" dirty="0"/>
          </a:p>
          <a:p>
            <a:pPr marL="452120" lvl="1">
              <a:spcBef>
                <a:spcPts val="400"/>
              </a:spcBef>
              <a:buClr>
                <a:srgbClr val="181C69"/>
              </a:buClr>
              <a:buSzPct val="100000"/>
              <a:defRPr sz="2000"/>
            </a:pPr>
            <a:r>
              <a:rPr lang="en-US" altLang="zh-CN" sz="2000" dirty="0">
                <a:solidFill>
                  <a:srgbClr val="081F2A"/>
                </a:solidFill>
                <a:latin typeface="Arial" panose="020B0604020202020204" pitchFamily="34" charset="0"/>
                <a:cs typeface="Arial" panose="020B0604020202020204" pitchFamily="34" charset="0"/>
              </a:rPr>
              <a:t>	</a:t>
            </a:r>
            <a:r>
              <a:rPr lang="zh-CN" altLang="en-US" sz="2000" dirty="0">
                <a:solidFill>
                  <a:srgbClr val="081F2A"/>
                </a:solidFill>
                <a:latin typeface="Arial" panose="020B0604020202020204" pitchFamily="34" charset="0"/>
                <a:cs typeface="Arial" panose="020B0604020202020204" pitchFamily="34" charset="0"/>
              </a:rPr>
              <a:t>目前</a:t>
            </a:r>
            <a:r>
              <a:rPr lang="en-US" altLang="zh-CN" sz="2000" dirty="0" err="1">
                <a:solidFill>
                  <a:srgbClr val="081F2A"/>
                </a:solidFill>
                <a:latin typeface="Arial" panose="020B0604020202020204" pitchFamily="34" charset="0"/>
                <a:cs typeface="Arial" panose="020B0604020202020204" pitchFamily="34" charset="0"/>
              </a:rPr>
              <a:t>eBPF</a:t>
            </a:r>
            <a:r>
              <a:rPr lang="zh-CN" altLang="en-US" sz="2000" dirty="0">
                <a:solidFill>
                  <a:srgbClr val="081F2A"/>
                </a:solidFill>
                <a:latin typeface="Arial" panose="020B0604020202020204" pitchFamily="34" charset="0"/>
                <a:cs typeface="Arial" panose="020B0604020202020204" pitchFamily="34" charset="0"/>
              </a:rPr>
              <a:t>程序只能在</a:t>
            </a:r>
            <a:r>
              <a:rPr lang="en-US" altLang="zh-CN" sz="2000" dirty="0">
                <a:solidFill>
                  <a:srgbClr val="081F2A"/>
                </a:solidFill>
                <a:latin typeface="Arial" panose="020B0604020202020204" pitchFamily="34" charset="0"/>
                <a:cs typeface="Arial" panose="020B0604020202020204" pitchFamily="34" charset="0"/>
              </a:rPr>
              <a:t>x86</a:t>
            </a:r>
            <a:r>
              <a:rPr lang="zh-CN" altLang="en-US" sz="2000" dirty="0">
                <a:solidFill>
                  <a:srgbClr val="081F2A"/>
                </a:solidFill>
                <a:latin typeface="Arial" panose="020B0604020202020204" pitchFamily="34" charset="0"/>
                <a:cs typeface="Arial" panose="020B0604020202020204" pitchFamily="34" charset="0"/>
              </a:rPr>
              <a:t>架构的默认配置的</a:t>
            </a:r>
            <a:r>
              <a:rPr lang="en-US" altLang="zh-CN" sz="2000" dirty="0" err="1">
                <a:solidFill>
                  <a:srgbClr val="081F2A"/>
                </a:solidFill>
                <a:latin typeface="Arial" panose="020B0604020202020204" pitchFamily="34" charset="0"/>
                <a:cs typeface="Arial" panose="020B0604020202020204" pitchFamily="34" charset="0"/>
              </a:rPr>
              <a:t>linux</a:t>
            </a:r>
            <a:r>
              <a:rPr lang="zh-CN" altLang="en-US" sz="2000" dirty="0">
                <a:solidFill>
                  <a:srgbClr val="081F2A"/>
                </a:solidFill>
                <a:latin typeface="Arial" panose="020B0604020202020204" pitchFamily="34" charset="0"/>
                <a:cs typeface="Arial" panose="020B0604020202020204" pitchFamily="34" charset="0"/>
              </a:rPr>
              <a:t>操作系统上很好的运行，以后可以为更多不同架构适配。</a:t>
            </a:r>
            <a:endParaRPr lang="en-US" altLang="zh-CN" sz="2000" dirty="0"/>
          </a:p>
          <a:p>
            <a:pPr marL="452119" indent="-452119">
              <a:spcBef>
                <a:spcPts val="500"/>
              </a:spcBef>
              <a:buSzPct val="100000"/>
              <a:buFontTx/>
              <a:buChar char="❑"/>
              <a:defRPr sz="2400" b="1">
                <a:solidFill>
                  <a:srgbClr val="181C69"/>
                </a:solidFill>
              </a:defRPr>
            </a:pPr>
            <a:r>
              <a:rPr lang="zh-CN" altLang="en-US" dirty="0"/>
              <a:t>突破</a:t>
            </a:r>
            <a:r>
              <a:rPr lang="en-US" altLang="zh-CN" dirty="0" err="1"/>
              <a:t>eBPF</a:t>
            </a:r>
            <a:r>
              <a:rPr lang="zh-CN" altLang="en-US" dirty="0"/>
              <a:t>指令数上限</a:t>
            </a:r>
            <a:endParaRPr lang="en-US" altLang="zh-CN" b="1" dirty="0"/>
          </a:p>
          <a:p>
            <a:pPr marL="452120" lvl="1">
              <a:spcBef>
                <a:spcPts val="400"/>
              </a:spcBef>
              <a:buClr>
                <a:srgbClr val="181C69"/>
              </a:buClr>
              <a:buSzPct val="100000"/>
              <a:defRPr sz="2000"/>
            </a:pPr>
            <a:r>
              <a:rPr lang="en-US" altLang="zh-CN" sz="2000" dirty="0">
                <a:solidFill>
                  <a:srgbClr val="081F2A"/>
                </a:solidFill>
                <a:latin typeface="Arial" panose="020B0604020202020204" pitchFamily="34" charset="0"/>
                <a:cs typeface="Arial" panose="020B0604020202020204" pitchFamily="34" charset="0"/>
              </a:rPr>
              <a:t>	</a:t>
            </a:r>
            <a:r>
              <a:rPr lang="zh-CN" altLang="en-US" sz="2000" dirty="0">
                <a:solidFill>
                  <a:srgbClr val="081F2A"/>
                </a:solidFill>
              </a:rPr>
              <a:t>采用</a:t>
            </a:r>
            <a:r>
              <a:rPr lang="en-US" altLang="zh-CN" sz="2000" dirty="0" err="1">
                <a:solidFill>
                  <a:srgbClr val="081F2A"/>
                </a:solidFill>
              </a:rPr>
              <a:t>bpf_tail_call</a:t>
            </a:r>
            <a:r>
              <a:rPr lang="zh-CN" altLang="en-US" sz="2000" dirty="0">
                <a:solidFill>
                  <a:srgbClr val="081F2A"/>
                </a:solidFill>
              </a:rPr>
              <a:t>辅助函数，突破</a:t>
            </a:r>
            <a:r>
              <a:rPr lang="en-US" altLang="zh-CN" sz="2000" dirty="0" err="1">
                <a:solidFill>
                  <a:srgbClr val="081F2A"/>
                </a:solidFill>
              </a:rPr>
              <a:t>eBPF</a:t>
            </a:r>
            <a:r>
              <a:rPr lang="zh-CN" altLang="en-US" sz="2000" dirty="0">
                <a:solidFill>
                  <a:srgbClr val="081F2A"/>
                </a:solidFill>
              </a:rPr>
              <a:t>指令数限制，获取更大循环次数，使得我们的组件更为实用。</a:t>
            </a:r>
            <a:endParaRPr lang="en-US" altLang="zh-CN" dirty="0"/>
          </a:p>
          <a:p>
            <a:pPr marL="452119" indent="-452119">
              <a:spcBef>
                <a:spcPts val="500"/>
              </a:spcBef>
              <a:buSzPct val="100000"/>
              <a:buFontTx/>
              <a:buChar char="❑"/>
              <a:defRPr sz="2400" b="1">
                <a:solidFill>
                  <a:srgbClr val="181C69"/>
                </a:solidFill>
              </a:defRPr>
            </a:pPr>
            <a:r>
              <a:rPr lang="zh-CN" altLang="en-US" dirty="0"/>
              <a:t>升级为性能调优工具</a:t>
            </a:r>
            <a:endParaRPr lang="en-US" altLang="zh-CN" b="1" dirty="0"/>
          </a:p>
          <a:p>
            <a:pPr marL="452120" lvl="1">
              <a:spcBef>
                <a:spcPts val="400"/>
              </a:spcBef>
              <a:buClr>
                <a:srgbClr val="181C69"/>
              </a:buClr>
              <a:buSzPct val="100000"/>
              <a:defRPr sz="2000"/>
            </a:pPr>
            <a:r>
              <a:rPr lang="en-US" altLang="zh-CN" sz="2000" dirty="0">
                <a:solidFill>
                  <a:srgbClr val="081F2A"/>
                </a:solidFill>
                <a:latin typeface="Arial" panose="020B0604020202020204" pitchFamily="34" charset="0"/>
                <a:cs typeface="Arial" panose="020B0604020202020204" pitchFamily="34" charset="0"/>
              </a:rPr>
              <a:t>	</a:t>
            </a:r>
            <a:r>
              <a:rPr lang="zh-CN" altLang="en-US" sz="2000" dirty="0">
                <a:solidFill>
                  <a:srgbClr val="081F2A"/>
                </a:solidFill>
              </a:rPr>
              <a:t>利用</a:t>
            </a:r>
            <a:r>
              <a:rPr lang="en-US" altLang="zh-CN" sz="2000" dirty="0" err="1">
                <a:solidFill>
                  <a:srgbClr val="081F2A"/>
                </a:solidFill>
              </a:rPr>
              <a:t>CrashCrawler</a:t>
            </a:r>
            <a:r>
              <a:rPr lang="zh-CN" altLang="en-US" sz="2000" dirty="0">
                <a:solidFill>
                  <a:srgbClr val="081F2A"/>
                </a:solidFill>
              </a:rPr>
              <a:t>事件触发型的特性，我们可以向内核中加入我们的内核函数，使得用户可以在程序中插入检测点，使得：①方便对毫秒级生命线程的监控；②指令级精确获取进程信息，帮助使用者获得内核尺度的信息。</a:t>
            </a:r>
            <a:endParaRPr lang="en-US" altLang="zh-CN" dirty="0"/>
          </a:p>
          <a:p>
            <a:pPr marL="452119" indent="-452119">
              <a:spcBef>
                <a:spcPts val="500"/>
              </a:spcBef>
              <a:buSzPct val="100000"/>
              <a:buFontTx/>
              <a:buChar char="❑"/>
              <a:defRPr sz="2400" b="1">
                <a:solidFill>
                  <a:srgbClr val="181C69"/>
                </a:solidFill>
              </a:defRPr>
            </a:pPr>
            <a:r>
              <a:rPr lang="zh-CN" altLang="en-US" dirty="0"/>
              <a:t>性能优化</a:t>
            </a:r>
            <a:endParaRPr lang="en-US" altLang="zh-CN" b="1" dirty="0"/>
          </a:p>
          <a:p>
            <a:pPr marL="795020" lvl="1" indent="-342900">
              <a:spcBef>
                <a:spcPts val="400"/>
              </a:spcBef>
              <a:buClr>
                <a:srgbClr val="181C69"/>
              </a:buClr>
              <a:buSzPct val="100000"/>
              <a:buFont typeface="Wingdings" panose="05000000000000000000" pitchFamily="2" charset="2"/>
              <a:buChar char="n"/>
              <a:defRPr sz="2000"/>
            </a:pPr>
            <a:r>
              <a:rPr lang="zh-CN" altLang="en-US" sz="2000" dirty="0">
                <a:solidFill>
                  <a:srgbClr val="081F2A"/>
                </a:solidFill>
              </a:rPr>
              <a:t>将大量使用的</a:t>
            </a:r>
            <a:r>
              <a:rPr lang="en-US" altLang="zh-CN" sz="2000" dirty="0">
                <a:solidFill>
                  <a:srgbClr val="081F2A"/>
                </a:solidFill>
              </a:rPr>
              <a:t>bash</a:t>
            </a:r>
            <a:r>
              <a:rPr lang="zh-CN" altLang="en-US" sz="2000" dirty="0">
                <a:solidFill>
                  <a:srgbClr val="081F2A"/>
                </a:solidFill>
              </a:rPr>
              <a:t>指令换回为</a:t>
            </a:r>
            <a:r>
              <a:rPr lang="en-US" altLang="zh-CN" sz="2000" dirty="0">
                <a:solidFill>
                  <a:srgbClr val="081F2A"/>
                </a:solidFill>
              </a:rPr>
              <a:t>C</a:t>
            </a:r>
            <a:r>
              <a:rPr lang="zh-CN" altLang="en-US" sz="2000" dirty="0">
                <a:solidFill>
                  <a:srgbClr val="081F2A"/>
                </a:solidFill>
              </a:rPr>
              <a:t>代码，提升效率；</a:t>
            </a:r>
          </a:p>
          <a:p>
            <a:pPr marL="795020" lvl="1" indent="-342900">
              <a:spcBef>
                <a:spcPts val="400"/>
              </a:spcBef>
              <a:buClr>
                <a:srgbClr val="181C69"/>
              </a:buClr>
              <a:buSzPct val="100000"/>
              <a:buFont typeface="Wingdings" panose="05000000000000000000" pitchFamily="2" charset="2"/>
              <a:buChar char="n"/>
              <a:defRPr sz="2000"/>
            </a:pPr>
            <a:r>
              <a:rPr lang="zh-CN" altLang="en-US" sz="2000" dirty="0">
                <a:solidFill>
                  <a:srgbClr val="081F2A"/>
                </a:solidFill>
              </a:rPr>
              <a:t>利用多处理器特性，同时优化数据结构，提升查询效率。</a:t>
            </a:r>
          </a:p>
        </p:txBody>
      </p:sp>
    </p:spTree>
    <p:extLst>
      <p:ext uri="{BB962C8B-B14F-4D97-AF65-F5344CB8AC3E}">
        <p14:creationId xmlns:p14="http://schemas.microsoft.com/office/powerpoint/2010/main" val="2114659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33016"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3. </a:t>
            </a:r>
            <a:r>
              <a:rPr lang="zh-CN" altLang="en-US" sz="2800" b="1" dirty="0">
                <a:solidFill>
                  <a:srgbClr val="740003"/>
                </a:solidFill>
                <a:latin typeface="微软雅黑" panose="020B0503020204020204" pitchFamily="34" charset="-122"/>
                <a:ea typeface="微软雅黑" panose="020B0503020204020204" pitchFamily="34" charset="-122"/>
              </a:rPr>
              <a:t>致谢</a:t>
            </a:r>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四、</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总结与未来展望</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32598" y="251251"/>
              <a:ext cx="2299276"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Conclusion And Future Work</a:t>
              </a:r>
            </a:p>
          </p:txBody>
        </p:sp>
      </p:grpSp>
      <p:sp>
        <p:nvSpPr>
          <p:cNvPr id="14" name="内容占位符 2">
            <a:extLst>
              <a:ext uri="{FF2B5EF4-FFF2-40B4-BE49-F238E27FC236}">
                <a16:creationId xmlns:a16="http://schemas.microsoft.com/office/drawing/2014/main" id="{E5DEF68E-FE99-F437-E531-C7E4B55946E6}"/>
              </a:ext>
            </a:extLst>
          </p:cNvPr>
          <p:cNvSpPr txBox="1"/>
          <p:nvPr/>
        </p:nvSpPr>
        <p:spPr>
          <a:xfrm>
            <a:off x="833016" y="2942723"/>
            <a:ext cx="10824366" cy="11721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ctr">
              <a:spcBef>
                <a:spcPts val="500"/>
              </a:spcBef>
              <a:buSzPct val="100000"/>
              <a:defRPr sz="2400" b="1">
                <a:solidFill>
                  <a:srgbClr val="181C69"/>
                </a:solidFill>
              </a:defRPr>
            </a:pPr>
            <a:r>
              <a:rPr lang="en-US" altLang="zh-CN" dirty="0">
                <a:solidFill>
                  <a:srgbClr val="081F2A"/>
                </a:solidFill>
              </a:rPr>
              <a:t>        </a:t>
            </a:r>
            <a:r>
              <a:rPr lang="zh-CN" altLang="en-US" dirty="0">
                <a:solidFill>
                  <a:srgbClr val="081F2A"/>
                </a:solidFill>
              </a:rPr>
              <a:t>感谢中山大学陈鹏飞老师大力支持与详实指导，</a:t>
            </a:r>
            <a:endParaRPr lang="en-US" altLang="zh-CN" dirty="0">
              <a:solidFill>
                <a:srgbClr val="081F2A"/>
              </a:solidFill>
            </a:endParaRPr>
          </a:p>
          <a:p>
            <a:pPr algn="ctr">
              <a:spcBef>
                <a:spcPts val="500"/>
              </a:spcBef>
              <a:buSzPct val="100000"/>
              <a:defRPr sz="2400" b="1">
                <a:solidFill>
                  <a:srgbClr val="181C69"/>
                </a:solidFill>
              </a:defRPr>
            </a:pPr>
            <a:r>
              <a:rPr lang="zh-CN" altLang="en-US" dirty="0">
                <a:solidFill>
                  <a:srgbClr val="081F2A"/>
                </a:solidFill>
              </a:rPr>
              <a:t>感谢</a:t>
            </a:r>
            <a:r>
              <a:rPr lang="en-US" altLang="zh-CN" dirty="0">
                <a:solidFill>
                  <a:srgbClr val="081F2A"/>
                </a:solidFill>
              </a:rPr>
              <a:t>2022</a:t>
            </a:r>
            <a:r>
              <a:rPr lang="zh-CN" altLang="en-US" dirty="0">
                <a:solidFill>
                  <a:srgbClr val="081F2A"/>
                </a:solidFill>
              </a:rPr>
              <a:t>全国大学生计算机系统能力大赛操作系统设计大赛与吉圣杰老师为我们提供一个合适的赛题和一个施展才华的平台。 </a:t>
            </a:r>
          </a:p>
        </p:txBody>
      </p:sp>
    </p:spTree>
    <p:extLst>
      <p:ext uri="{BB962C8B-B14F-4D97-AF65-F5344CB8AC3E}">
        <p14:creationId xmlns:p14="http://schemas.microsoft.com/office/powerpoint/2010/main" val="27336513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rot="10800000">
            <a:off x="0" y="-6"/>
            <a:ext cx="12192000" cy="2426618"/>
          </a:xfrm>
          <a:prstGeom prst="rect">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10800000">
            <a:off x="0" y="2493941"/>
            <a:ext cx="12192000" cy="70698"/>
          </a:xfrm>
          <a:prstGeom prst="rect">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3536239" y="3909427"/>
            <a:ext cx="5119523" cy="1107996"/>
          </a:xfrm>
          <a:prstGeom prst="rect">
            <a:avLst/>
          </a:prstGeom>
          <a:noFill/>
        </p:spPr>
        <p:txBody>
          <a:bodyPr wrap="square" rtlCol="0">
            <a:spAutoFit/>
          </a:bodyPr>
          <a:lstStyle/>
          <a:p>
            <a:pPr algn="ctr"/>
            <a:r>
              <a:rPr lang="zh-CN" altLang="en-US" sz="6600" b="1" dirty="0">
                <a:solidFill>
                  <a:srgbClr val="204E72"/>
                </a:solidFill>
                <a:latin typeface="微软雅黑" panose="020B0503020204020204" pitchFamily="34" charset="-122"/>
                <a:ea typeface="微软雅黑" panose="020B0503020204020204" pitchFamily="34" charset="-122"/>
              </a:rPr>
              <a:t>谢谢大家</a:t>
            </a:r>
            <a:r>
              <a:rPr lang="en-US" altLang="zh-CN" sz="6600" b="1" dirty="0">
                <a:solidFill>
                  <a:srgbClr val="204E72"/>
                </a:solidFill>
                <a:latin typeface="微软雅黑" panose="020B0503020204020204" pitchFamily="34" charset="-122"/>
                <a:ea typeface="微软雅黑" panose="020B0503020204020204" pitchFamily="34" charset="-122"/>
              </a:rPr>
              <a:t>!</a:t>
            </a:r>
            <a:endParaRPr lang="zh-CN" altLang="en-US" sz="6600" b="1" dirty="0">
              <a:solidFill>
                <a:srgbClr val="204E72"/>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323851" y="-24013"/>
            <a:ext cx="11544299" cy="3154706"/>
          </a:xfrm>
          <a:prstGeom prst="rect">
            <a:avLst/>
          </a:prstGeom>
        </p:spPr>
        <p:txBody>
          <a:bodyPr wrap="square" lIns="91436" tIns="45718" rIns="91436" bIns="45718">
            <a:spAutoFit/>
          </a:bodyPr>
          <a:lstStyle>
            <a:defPPr>
              <a:defRPr lang="zh-CN"/>
            </a:defPPr>
            <a:lvl1pPr algn="ctr">
              <a:defRPr sz="105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dist"/>
            <a:r>
              <a:rPr lang="en-US" altLang="zh-CN" sz="19900" b="1" dirty="0">
                <a:solidFill>
                  <a:schemeClr val="bg1">
                    <a:alpha val="10000"/>
                  </a:schemeClr>
                </a:solidFill>
              </a:rPr>
              <a:t>THANKS</a:t>
            </a:r>
            <a:endParaRPr lang="zh-CN" altLang="en-US" sz="19900" b="1" dirty="0">
              <a:solidFill>
                <a:schemeClr val="bg1">
                  <a:alpha val="10000"/>
                </a:schemeClr>
              </a:solidFill>
            </a:endParaRPr>
          </a:p>
        </p:txBody>
      </p:sp>
      <p:grpSp>
        <p:nvGrpSpPr>
          <p:cNvPr id="7" name="组合 6"/>
          <p:cNvGrpSpPr/>
          <p:nvPr/>
        </p:nvGrpSpPr>
        <p:grpSpPr>
          <a:xfrm>
            <a:off x="4876405" y="1196335"/>
            <a:ext cx="2439190" cy="2439192"/>
            <a:chOff x="5007734" y="902247"/>
            <a:chExt cx="2543685" cy="2543686"/>
          </a:xfrm>
        </p:grpSpPr>
        <p:sp>
          <p:nvSpPr>
            <p:cNvPr id="8" name="椭圆 7"/>
            <p:cNvSpPr/>
            <p:nvPr/>
          </p:nvSpPr>
          <p:spPr>
            <a:xfrm>
              <a:off x="5007734" y="902247"/>
              <a:ext cx="2543685" cy="2543686"/>
            </a:xfrm>
            <a:prstGeom prst="ellipse">
              <a:avLst/>
            </a:prstGeom>
            <a:gradFill flip="none" rotWithShape="1">
              <a:gsLst>
                <a:gs pos="0">
                  <a:schemeClr val="bg1"/>
                </a:gs>
                <a:gs pos="100000">
                  <a:srgbClr val="E8E8E8"/>
                </a:gs>
              </a:gsLst>
              <a:lin ang="5400000" scaled="1"/>
              <a:tileRect/>
            </a:gradFill>
            <a:ln>
              <a:noFill/>
            </a:ln>
            <a:effectLst>
              <a:outerShdw blurRad="139700" dist="38100" dir="5400000" algn="t" rotWithShape="0">
                <a:prstClr val="black">
                  <a:alpha val="1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10800000">
              <a:off x="5160137" y="1054647"/>
              <a:ext cx="2213120" cy="2213120"/>
            </a:xfrm>
            <a:prstGeom prst="ellipse">
              <a:avLst/>
            </a:prstGeom>
            <a:gradFill flip="none" rotWithShape="1">
              <a:gsLst>
                <a:gs pos="0">
                  <a:schemeClr val="bg1"/>
                </a:gs>
                <a:gs pos="100000">
                  <a:srgbClr val="E8E8E8"/>
                </a:gs>
              </a:gsLst>
              <a:lin ang="5400000" scaled="1"/>
              <a:tileRect/>
            </a:gradFill>
            <a:ln>
              <a:noFill/>
            </a:ln>
            <a:effectLst>
              <a:innerShdw blurRad="88900">
                <a:prstClr val="black">
                  <a:alpha val="1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0FA2FDEC-6D56-4FEE-AA5E-6A13D14615C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3987800" y="-566154"/>
            <a:ext cx="4216400" cy="596416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16816" y="135603"/>
            <a:ext cx="1407260" cy="523220"/>
            <a:chOff x="-254000" y="172720"/>
            <a:chExt cx="898070" cy="523220"/>
          </a:xfrm>
          <a:solidFill>
            <a:srgbClr val="C00000"/>
          </a:solidFill>
        </p:grpSpPr>
        <p:sp>
          <p:nvSpPr>
            <p:cNvPr id="5" name="圆角矩形 4"/>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一、</a:t>
              </a:r>
            </a:p>
          </p:txBody>
        </p:sp>
      </p:grpSp>
      <p:sp>
        <p:nvSpPr>
          <p:cNvPr id="7" name="文本框 6"/>
          <p:cNvSpPr txBox="1"/>
          <p:nvPr/>
        </p:nvSpPr>
        <p:spPr>
          <a:xfrm>
            <a:off x="1355413" y="165683"/>
            <a:ext cx="1826133"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基本信息</a:t>
            </a:r>
          </a:p>
        </p:txBody>
      </p:sp>
      <p:grpSp>
        <p:nvGrpSpPr>
          <p:cNvPr id="15" name="组合 14"/>
          <p:cNvGrpSpPr/>
          <p:nvPr/>
        </p:nvGrpSpPr>
        <p:grpSpPr>
          <a:xfrm>
            <a:off x="3346515" y="217491"/>
            <a:ext cx="9334382" cy="439541"/>
            <a:chOff x="2584397" y="217491"/>
            <a:chExt cx="10096500" cy="439541"/>
          </a:xfrm>
          <a:solidFill>
            <a:srgbClr val="204E72"/>
          </a:solidFill>
        </p:grpSpPr>
        <p:sp>
          <p:nvSpPr>
            <p:cNvPr id="4" name="圆角矩形 3"/>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717627" y="243297"/>
              <a:ext cx="1589962"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Basic Information</a:t>
              </a:r>
            </a:p>
          </p:txBody>
        </p:sp>
      </p:grpSp>
      <p:pic>
        <p:nvPicPr>
          <p:cNvPr id="18" name="图片 17">
            <a:extLst>
              <a:ext uri="{FF2B5EF4-FFF2-40B4-BE49-F238E27FC236}">
                <a16:creationId xmlns:a16="http://schemas.microsoft.com/office/drawing/2014/main" id="{9C4087AA-6E58-4F29-94AE-075B4CF0D532}"/>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16723" y="165683"/>
            <a:ext cx="1264639" cy="444778"/>
          </a:xfrm>
          <a:prstGeom prst="rect">
            <a:avLst/>
          </a:prstGeom>
          <a:noFill/>
        </p:spPr>
      </p:pic>
      <p:sp>
        <p:nvSpPr>
          <p:cNvPr id="17" name="文本框 16">
            <a:extLst>
              <a:ext uri="{FF2B5EF4-FFF2-40B4-BE49-F238E27FC236}">
                <a16:creationId xmlns:a16="http://schemas.microsoft.com/office/drawing/2014/main" id="{6BD956D2-D434-4CA7-B3A8-5493AD9D2A26}"/>
              </a:ext>
            </a:extLst>
          </p:cNvPr>
          <p:cNvSpPr txBox="1"/>
          <p:nvPr/>
        </p:nvSpPr>
        <p:spPr>
          <a:xfrm>
            <a:off x="852126" y="915680"/>
            <a:ext cx="3685881"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a:t>
            </a:r>
            <a:r>
              <a:rPr lang="zh-CN" altLang="en-US" sz="2800" b="1" dirty="0">
                <a:solidFill>
                  <a:srgbClr val="740003"/>
                </a:solidFill>
                <a:latin typeface="微软雅黑" panose="020B0503020204020204" pitchFamily="34" charset="-122"/>
                <a:ea typeface="微软雅黑" panose="020B0503020204020204" pitchFamily="34" charset="-122"/>
              </a:rPr>
              <a:t>参赛基本信息</a:t>
            </a:r>
          </a:p>
        </p:txBody>
      </p:sp>
      <p:graphicFrame>
        <p:nvGraphicFramePr>
          <p:cNvPr id="23" name="表格 22">
            <a:extLst>
              <a:ext uri="{FF2B5EF4-FFF2-40B4-BE49-F238E27FC236}">
                <a16:creationId xmlns:a16="http://schemas.microsoft.com/office/drawing/2014/main" id="{1F187F9D-2A4A-1895-A8D1-08CF790A3CDD}"/>
              </a:ext>
            </a:extLst>
          </p:cNvPr>
          <p:cNvGraphicFramePr>
            <a:graphicFrameLocks noGrp="1"/>
          </p:cNvGraphicFramePr>
          <p:nvPr>
            <p:extLst>
              <p:ext uri="{D42A27DB-BD31-4B8C-83A1-F6EECF244321}">
                <p14:modId xmlns:p14="http://schemas.microsoft.com/office/powerpoint/2010/main" val="706669004"/>
              </p:ext>
            </p:extLst>
          </p:nvPr>
        </p:nvGraphicFramePr>
        <p:xfrm>
          <a:off x="1906291" y="1604126"/>
          <a:ext cx="8214101" cy="4453051"/>
        </p:xfrm>
        <a:graphic>
          <a:graphicData uri="http://schemas.openxmlformats.org/drawingml/2006/table">
            <a:tbl>
              <a:tblPr>
                <a:tableStyleId>{E8B1032C-EA38-4F05-BA0D-38AFFFC7BED3}</a:tableStyleId>
              </a:tblPr>
              <a:tblGrid>
                <a:gridCol w="1446363">
                  <a:extLst>
                    <a:ext uri="{9D8B030D-6E8A-4147-A177-3AD203B41FA5}">
                      <a16:colId xmlns:a16="http://schemas.microsoft.com/office/drawing/2014/main" val="3182886592"/>
                    </a:ext>
                  </a:extLst>
                </a:gridCol>
                <a:gridCol w="1245263">
                  <a:extLst>
                    <a:ext uri="{9D8B030D-6E8A-4147-A177-3AD203B41FA5}">
                      <a16:colId xmlns:a16="http://schemas.microsoft.com/office/drawing/2014/main" val="3433815177"/>
                    </a:ext>
                  </a:extLst>
                </a:gridCol>
                <a:gridCol w="2454558">
                  <a:extLst>
                    <a:ext uri="{9D8B030D-6E8A-4147-A177-3AD203B41FA5}">
                      <a16:colId xmlns:a16="http://schemas.microsoft.com/office/drawing/2014/main" val="1643569555"/>
                    </a:ext>
                  </a:extLst>
                </a:gridCol>
                <a:gridCol w="3067917">
                  <a:extLst>
                    <a:ext uri="{9D8B030D-6E8A-4147-A177-3AD203B41FA5}">
                      <a16:colId xmlns:a16="http://schemas.microsoft.com/office/drawing/2014/main" val="2469293707"/>
                    </a:ext>
                  </a:extLst>
                </a:gridCol>
              </a:tblGrid>
              <a:tr h="368881">
                <a:tc>
                  <a:txBody>
                    <a:bodyPr/>
                    <a:lstStyle/>
                    <a:p>
                      <a:pPr algn="ctr" fontAlgn="ctr"/>
                      <a:r>
                        <a:rPr lang="zh-CN" altLang="en-US" sz="2400" b="1" u="none" strike="noStrike" dirty="0">
                          <a:effectLst/>
                        </a:rPr>
                        <a:t>学校</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zh-CN" altLang="en-US" sz="2000" u="none" strike="noStrike" dirty="0">
                          <a:effectLst/>
                        </a:rPr>
                        <a:t>中山大学</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15872518"/>
                  </a:ext>
                </a:extLst>
              </a:tr>
              <a:tr h="368881">
                <a:tc>
                  <a:txBody>
                    <a:bodyPr/>
                    <a:lstStyle/>
                    <a:p>
                      <a:pPr algn="ctr" fontAlgn="ctr"/>
                      <a:r>
                        <a:rPr lang="zh-CN" altLang="en-US" sz="2400" b="1" u="none" strike="noStrike" dirty="0">
                          <a:effectLst/>
                        </a:rPr>
                        <a:t>学院</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zh-CN" altLang="en-US" sz="2000" u="none" strike="noStrike">
                          <a:effectLst/>
                        </a:rPr>
                        <a:t>计算机学院</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71074326"/>
                  </a:ext>
                </a:extLst>
              </a:tr>
              <a:tr h="368881">
                <a:tc>
                  <a:txBody>
                    <a:bodyPr/>
                    <a:lstStyle/>
                    <a:p>
                      <a:pPr algn="ctr" fontAlgn="ctr"/>
                      <a:r>
                        <a:rPr lang="zh-CN" altLang="en-US" sz="2400" b="1" u="none" strike="noStrike">
                          <a:effectLst/>
                        </a:rPr>
                        <a:t>专业</a:t>
                      </a:r>
                      <a:endParaRPr lang="zh-CN" altLang="en-US" sz="2400" b="1" i="0" u="none" strike="noStrike">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zh-CN" altLang="en-US" sz="2000" u="none" strike="noStrike" dirty="0">
                          <a:effectLst/>
                        </a:rPr>
                        <a:t>计算机科学与技术</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944862775"/>
                  </a:ext>
                </a:extLst>
              </a:tr>
              <a:tr h="509223">
                <a:tc rowSpan="3">
                  <a:txBody>
                    <a:bodyPr/>
                    <a:lstStyle/>
                    <a:p>
                      <a:pPr algn="ctr" fontAlgn="ctr"/>
                      <a:r>
                        <a:rPr lang="zh-CN" altLang="en-US" sz="2400" b="1" u="none" strike="noStrike" dirty="0">
                          <a:effectLst/>
                        </a:rPr>
                        <a:t>成员信息</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zh-CN" altLang="en-US" sz="2000" u="none" strike="noStrike" dirty="0">
                          <a:effectLst/>
                        </a:rPr>
                        <a:t>付恒宇</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zh-CN" altLang="en-US" sz="2000" u="none" strike="noStrike" dirty="0">
                          <a:effectLst/>
                        </a:rPr>
                        <a:t>大二</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en-US" sz="2000" u="sng" strike="noStrike">
                          <a:effectLst/>
                          <a:hlinkClick r:id="rId4"/>
                        </a:rPr>
                        <a:t>2941845883@qq.com</a:t>
                      </a:r>
                      <a:endParaRPr lang="en-US" sz="2000" b="0" i="0" u="sng" strike="noStrike">
                        <a:solidFill>
                          <a:srgbClr val="0563C1"/>
                        </a:solidFill>
                        <a:effectLst/>
                        <a:latin typeface="等线" panose="02010600030101010101" pitchFamily="2" charset="-122"/>
                        <a:ea typeface="等线" panose="02010600030101010101" pitchFamily="2" charset="-122"/>
                      </a:endParaRPr>
                    </a:p>
                  </a:txBody>
                  <a:tcPr marL="4763" marR="4763" marT="4763" marB="0" anchor="ctr"/>
                </a:tc>
                <a:extLst>
                  <a:ext uri="{0D108BD9-81ED-4DB2-BD59-A6C34878D82A}">
                    <a16:rowId xmlns:a16="http://schemas.microsoft.com/office/drawing/2014/main" val="207330657"/>
                  </a:ext>
                </a:extLst>
              </a:tr>
              <a:tr h="509223">
                <a:tc vMerge="1">
                  <a:txBody>
                    <a:bodyPr/>
                    <a:lstStyle/>
                    <a:p>
                      <a:endParaRPr lang="zh-CN" altLang="en-US"/>
                    </a:p>
                  </a:txBody>
                  <a:tcPr/>
                </a:tc>
                <a:tc>
                  <a:txBody>
                    <a:bodyPr/>
                    <a:lstStyle/>
                    <a:p>
                      <a:pPr algn="ctr" fontAlgn="ctr"/>
                      <a:r>
                        <a:rPr lang="zh-CN" altLang="en-US" sz="2000" u="none" strike="noStrike" dirty="0">
                          <a:effectLst/>
                        </a:rPr>
                        <a:t>洪瑞鹏</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zh-CN" altLang="en-US" sz="2000" u="none" strike="noStrike" dirty="0">
                          <a:effectLst/>
                        </a:rPr>
                        <a:t>大二</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en-US" sz="2000" u="sng" strike="noStrike">
                          <a:effectLst/>
                          <a:hlinkClick r:id="rId5"/>
                        </a:rPr>
                        <a:t>hrpccs@foxmail.com</a:t>
                      </a:r>
                      <a:endParaRPr lang="en-US" sz="2000" b="0" i="0" u="sng" strike="noStrike">
                        <a:solidFill>
                          <a:srgbClr val="0563C1"/>
                        </a:solidFill>
                        <a:effectLst/>
                        <a:latin typeface="等线" panose="02010600030101010101" pitchFamily="2" charset="-122"/>
                        <a:ea typeface="等线" panose="02010600030101010101" pitchFamily="2" charset="-122"/>
                      </a:endParaRPr>
                    </a:p>
                  </a:txBody>
                  <a:tcPr marL="4763" marR="4763" marT="4763" marB="0" anchor="ctr"/>
                </a:tc>
                <a:extLst>
                  <a:ext uri="{0D108BD9-81ED-4DB2-BD59-A6C34878D82A}">
                    <a16:rowId xmlns:a16="http://schemas.microsoft.com/office/drawing/2014/main" val="2034948792"/>
                  </a:ext>
                </a:extLst>
              </a:tr>
              <a:tr h="509223">
                <a:tc vMerge="1">
                  <a:txBody>
                    <a:bodyPr/>
                    <a:lstStyle/>
                    <a:p>
                      <a:endParaRPr lang="zh-CN" altLang="en-US"/>
                    </a:p>
                  </a:txBody>
                  <a:tcPr/>
                </a:tc>
                <a:tc>
                  <a:txBody>
                    <a:bodyPr/>
                    <a:lstStyle/>
                    <a:p>
                      <a:pPr algn="ctr" fontAlgn="ctr"/>
                      <a:r>
                        <a:rPr lang="zh-CN" altLang="en-US" sz="2000" u="none" strike="noStrike">
                          <a:effectLst/>
                        </a:rPr>
                        <a:t>唐喆</a:t>
                      </a:r>
                      <a:endParaRPr lang="zh-CN" altLang="en-US" sz="2000" b="0" i="0" u="none" strike="noStrike">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zh-CN" altLang="en-US" sz="2000" u="none" strike="noStrike" dirty="0">
                          <a:effectLst/>
                        </a:rPr>
                        <a:t>大二</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a:txBody>
                    <a:bodyPr/>
                    <a:lstStyle/>
                    <a:p>
                      <a:pPr algn="ctr" fontAlgn="ctr"/>
                      <a:r>
                        <a:rPr lang="en-US" sz="2000" u="sng" strike="noStrike" dirty="0">
                          <a:effectLst/>
                          <a:hlinkClick r:id="rId6"/>
                        </a:rPr>
                        <a:t>tangzh33@mail2.sysu.edu.cn</a:t>
                      </a:r>
                      <a:endParaRPr lang="en-US" sz="2000" b="0" i="0" u="sng" strike="noStrike" dirty="0">
                        <a:solidFill>
                          <a:srgbClr val="0563C1"/>
                        </a:solidFill>
                        <a:effectLst/>
                        <a:latin typeface="等线" panose="02010600030101010101" pitchFamily="2" charset="-122"/>
                        <a:ea typeface="等线" panose="02010600030101010101" pitchFamily="2" charset="-122"/>
                      </a:endParaRPr>
                    </a:p>
                  </a:txBody>
                  <a:tcPr marL="4763" marR="4763" marT="4763" marB="0" anchor="ctr"/>
                </a:tc>
                <a:extLst>
                  <a:ext uri="{0D108BD9-81ED-4DB2-BD59-A6C34878D82A}">
                    <a16:rowId xmlns:a16="http://schemas.microsoft.com/office/drawing/2014/main" val="1905349311"/>
                  </a:ext>
                </a:extLst>
              </a:tr>
              <a:tr h="368881">
                <a:tc>
                  <a:txBody>
                    <a:bodyPr/>
                    <a:lstStyle/>
                    <a:p>
                      <a:pPr algn="ctr" fontAlgn="ctr"/>
                      <a:r>
                        <a:rPr lang="zh-CN" altLang="en-US" sz="2400" b="1" u="none" strike="noStrike">
                          <a:effectLst/>
                        </a:rPr>
                        <a:t>选题</a:t>
                      </a:r>
                      <a:endParaRPr lang="zh-CN" altLang="en-US" sz="2400" b="1" i="0" u="none" strike="noStrike">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en-US" altLang="zh-CN" sz="2000" u="none" strike="noStrike" dirty="0">
                          <a:effectLst/>
                        </a:rPr>
                        <a:t>proj</a:t>
                      </a:r>
                      <a:r>
                        <a:rPr lang="en-US" sz="2000" u="none" strike="noStrike" dirty="0">
                          <a:effectLst/>
                        </a:rPr>
                        <a:t>160</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728372069"/>
                  </a:ext>
                </a:extLst>
              </a:tr>
              <a:tr h="721645">
                <a:tc>
                  <a:txBody>
                    <a:bodyPr/>
                    <a:lstStyle/>
                    <a:p>
                      <a:pPr algn="ctr" fontAlgn="ctr"/>
                      <a:r>
                        <a:rPr lang="zh-CN" altLang="en-US" sz="2400" b="1" u="none" strike="noStrike">
                          <a:effectLst/>
                        </a:rPr>
                        <a:t>作品名称</a:t>
                      </a:r>
                      <a:endParaRPr lang="zh-CN" altLang="en-US" sz="2400" b="1" i="0" u="none" strike="noStrike">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en-US" sz="2000" u="none" strike="noStrike" dirty="0" err="1">
                          <a:effectLst/>
                        </a:rPr>
                        <a:t>CrashCrawler</a:t>
                      </a:r>
                      <a:endParaRPr 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952162047"/>
                  </a:ext>
                </a:extLst>
              </a:tr>
              <a:tr h="721645">
                <a:tc>
                  <a:txBody>
                    <a:bodyPr/>
                    <a:lstStyle/>
                    <a:p>
                      <a:pPr algn="ctr" fontAlgn="ctr"/>
                      <a:r>
                        <a:rPr lang="zh-CN" altLang="en-US" sz="2400" b="1" u="none" strike="noStrike" dirty="0">
                          <a:effectLst/>
                        </a:rPr>
                        <a:t>指导老师</a:t>
                      </a:r>
                      <a:endParaRPr lang="zh-CN" altLang="en-US" sz="2400" b="1"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gridSpan="3">
                  <a:txBody>
                    <a:bodyPr/>
                    <a:lstStyle/>
                    <a:p>
                      <a:pPr algn="ctr" fontAlgn="ctr"/>
                      <a:r>
                        <a:rPr lang="zh-CN" altLang="en-US" sz="2000" u="none" strike="noStrike" dirty="0">
                          <a:effectLst/>
                        </a:rPr>
                        <a:t>吉圣杰，陈鹏飞</a:t>
                      </a:r>
                      <a:endParaRPr lang="zh-CN" altLang="en-US" sz="2000" b="0" i="0" u="none" strike="noStrike" dirty="0">
                        <a:solidFill>
                          <a:srgbClr val="000000"/>
                        </a:solidFill>
                        <a:effectLst/>
                        <a:latin typeface="等线" panose="02010600030101010101" pitchFamily="2" charset="-122"/>
                        <a:ea typeface="等线" panose="02010600030101010101" pitchFamily="2" charset="-122"/>
                      </a:endParaRPr>
                    </a:p>
                  </a:txBody>
                  <a:tcPr marL="4763" marR="4763" marT="4763" marB="0" anchor="ct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519948117"/>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16816" y="135603"/>
            <a:ext cx="1407260" cy="523220"/>
            <a:chOff x="-254000" y="172720"/>
            <a:chExt cx="898070" cy="523220"/>
          </a:xfrm>
          <a:solidFill>
            <a:srgbClr val="C00000"/>
          </a:solidFill>
        </p:grpSpPr>
        <p:sp>
          <p:nvSpPr>
            <p:cNvPr id="5" name="圆角矩形 4"/>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一、</a:t>
              </a:r>
            </a:p>
          </p:txBody>
        </p:sp>
      </p:grpSp>
      <p:sp>
        <p:nvSpPr>
          <p:cNvPr id="7" name="文本框 6"/>
          <p:cNvSpPr txBox="1"/>
          <p:nvPr/>
        </p:nvSpPr>
        <p:spPr>
          <a:xfrm>
            <a:off x="1355413" y="165683"/>
            <a:ext cx="1826133"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基本信息</a:t>
            </a:r>
          </a:p>
        </p:txBody>
      </p:sp>
      <p:grpSp>
        <p:nvGrpSpPr>
          <p:cNvPr id="15" name="组合 14"/>
          <p:cNvGrpSpPr/>
          <p:nvPr/>
        </p:nvGrpSpPr>
        <p:grpSpPr>
          <a:xfrm>
            <a:off x="3346516" y="217491"/>
            <a:ext cx="9334382" cy="439541"/>
            <a:chOff x="2584397" y="217491"/>
            <a:chExt cx="10096500" cy="439541"/>
          </a:xfrm>
          <a:solidFill>
            <a:srgbClr val="204E72"/>
          </a:solidFill>
        </p:grpSpPr>
        <p:sp>
          <p:nvSpPr>
            <p:cNvPr id="4" name="圆角矩形 3"/>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786232" y="240738"/>
              <a:ext cx="1589962" cy="276995"/>
            </a:xfrm>
            <a:prstGeom prst="rect">
              <a:avLst/>
            </a:prstGeom>
            <a:grp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Basic Information</a:t>
              </a:r>
            </a:p>
          </p:txBody>
        </p:sp>
      </p:grpSp>
      <p:pic>
        <p:nvPicPr>
          <p:cNvPr id="18" name="图片 17">
            <a:extLst>
              <a:ext uri="{FF2B5EF4-FFF2-40B4-BE49-F238E27FC236}">
                <a16:creationId xmlns:a16="http://schemas.microsoft.com/office/drawing/2014/main" id="{9C4087AA-6E58-4F29-94AE-075B4CF0D532}"/>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16723" y="165683"/>
            <a:ext cx="1264639" cy="444778"/>
          </a:xfrm>
          <a:prstGeom prst="rect">
            <a:avLst/>
          </a:prstGeom>
          <a:noFill/>
        </p:spPr>
      </p:pic>
      <p:sp>
        <p:nvSpPr>
          <p:cNvPr id="17" name="文本框 16">
            <a:extLst>
              <a:ext uri="{FF2B5EF4-FFF2-40B4-BE49-F238E27FC236}">
                <a16:creationId xmlns:a16="http://schemas.microsoft.com/office/drawing/2014/main" id="{6BD956D2-D434-4CA7-B3A8-5493AD9D2A26}"/>
              </a:ext>
            </a:extLst>
          </p:cNvPr>
          <p:cNvSpPr txBox="1"/>
          <p:nvPr/>
        </p:nvSpPr>
        <p:spPr>
          <a:xfrm>
            <a:off x="856263" y="957054"/>
            <a:ext cx="3685881" cy="523220"/>
          </a:xfrm>
          <a:prstGeom prst="rect">
            <a:avLst/>
          </a:prstGeom>
          <a:noFill/>
        </p:spPr>
        <p:txBody>
          <a:bodyPr wrap="square" rtlCol="0">
            <a:spAutoFit/>
          </a:bodyPr>
          <a:lstStyle/>
          <a:p>
            <a:r>
              <a:rPr lang="zh-CN" altLang="en-US" sz="2800" b="1" dirty="0">
                <a:solidFill>
                  <a:srgbClr val="740003"/>
                </a:solidFill>
                <a:latin typeface="微软雅黑" panose="020B0503020204020204" pitchFamily="34" charset="-122"/>
                <a:ea typeface="微软雅黑" panose="020B0503020204020204" pitchFamily="34" charset="-122"/>
              </a:rPr>
              <a:t>项目开发进度</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7" y="1656512"/>
            <a:ext cx="13411201" cy="5050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452119" indent="-452119">
              <a:spcBef>
                <a:spcPts val="500"/>
              </a:spcBef>
              <a:buSzPct val="100000"/>
              <a:buChar char="❑"/>
              <a:defRPr sz="2400" b="1">
                <a:solidFill>
                  <a:srgbClr val="181C69"/>
                </a:solidFill>
              </a:defRPr>
            </a:pPr>
            <a:r>
              <a:rPr lang="zh-CN" altLang="en-US" dirty="0"/>
              <a:t>正确拦截异常退出的进程（已完成）</a:t>
            </a:r>
            <a:endParaRPr lang="en-US" altLang="zh-CN" dirty="0"/>
          </a:p>
          <a:p>
            <a:pPr>
              <a:spcBef>
                <a:spcPts val="500"/>
              </a:spcBef>
              <a:buSzPct val="100000"/>
              <a:defRPr sz="2400" b="1">
                <a:solidFill>
                  <a:srgbClr val="181C69"/>
                </a:solidFill>
              </a:defRPr>
            </a:pPr>
            <a:endParaRPr lang="zh-CN" altLang="en-US" dirty="0"/>
          </a:p>
          <a:p>
            <a:pPr marL="452119" indent="-452119">
              <a:spcBef>
                <a:spcPts val="500"/>
              </a:spcBef>
              <a:buSzPct val="100000"/>
              <a:buFontTx/>
              <a:buChar char="❑"/>
              <a:defRPr sz="2400" b="1">
                <a:solidFill>
                  <a:srgbClr val="181C69"/>
                </a:solidFill>
              </a:defRPr>
            </a:pPr>
            <a:r>
              <a:rPr lang="zh-CN" altLang="en-US" dirty="0"/>
              <a:t>在进程资源被回收前把进程的重要信息读取（与进程相关的由</a:t>
            </a:r>
            <a:r>
              <a:rPr lang="en-US" altLang="zh-CN" dirty="0" err="1"/>
              <a:t>eBPF</a:t>
            </a:r>
            <a:r>
              <a:rPr lang="zh-CN" altLang="en-US" dirty="0"/>
              <a:t>读取）</a:t>
            </a:r>
            <a:endParaRPr dirty="0"/>
          </a:p>
          <a:p>
            <a:pPr marL="828039" lvl="1" indent="-375919">
              <a:spcBef>
                <a:spcPts val="400"/>
              </a:spcBef>
              <a:buClr>
                <a:srgbClr val="181C69"/>
              </a:buClr>
              <a:buSzPct val="100000"/>
              <a:buChar char="❑"/>
              <a:defRPr sz="2000"/>
            </a:pPr>
            <a:r>
              <a:rPr lang="en-US" altLang="zh-CN" dirty="0" err="1"/>
              <a:t>backtrace</a:t>
            </a:r>
            <a:r>
              <a:rPr lang="zh-CN" altLang="en-US" dirty="0"/>
              <a:t>（已完成）：将用户态和内核态的调用栈（地址，符号名</a:t>
            </a:r>
            <a:r>
              <a:rPr lang="en-US" altLang="zh-CN" dirty="0"/>
              <a:t>+</a:t>
            </a:r>
            <a:r>
              <a:rPr lang="zh-CN" altLang="en-US" dirty="0"/>
              <a:t>偏移量）完整打印</a:t>
            </a:r>
          </a:p>
          <a:p>
            <a:pPr marL="828039" lvl="1" indent="-375919">
              <a:spcBef>
                <a:spcPts val="400"/>
              </a:spcBef>
              <a:buClr>
                <a:srgbClr val="181C69"/>
              </a:buClr>
              <a:buSzPct val="100000"/>
              <a:buChar char="❑"/>
              <a:defRPr sz="2000"/>
            </a:pPr>
            <a:r>
              <a:rPr lang="zh-CN" altLang="en-US" dirty="0"/>
              <a:t>引发崩溃的信号（已完成）</a:t>
            </a:r>
            <a:endParaRPr lang="en-US" altLang="zh-CN" dirty="0"/>
          </a:p>
          <a:p>
            <a:pPr marL="828039" lvl="1" indent="-375919">
              <a:spcBef>
                <a:spcPts val="400"/>
              </a:spcBef>
              <a:buClr>
                <a:srgbClr val="181C69"/>
              </a:buClr>
              <a:buSzPct val="100000"/>
              <a:buChar char="❑"/>
              <a:defRPr sz="2000"/>
            </a:pPr>
            <a:r>
              <a:rPr lang="zh-CN" altLang="en-US" dirty="0"/>
              <a:t>软件包版本与软件包依赖（基本完成）</a:t>
            </a:r>
            <a:endParaRPr lang="en-US" altLang="zh-CN" dirty="0"/>
          </a:p>
          <a:p>
            <a:pPr marL="828039" lvl="1" indent="-375919">
              <a:spcBef>
                <a:spcPts val="400"/>
              </a:spcBef>
              <a:buClr>
                <a:srgbClr val="181C69"/>
              </a:buClr>
              <a:buSzPct val="100000"/>
              <a:buFontTx/>
              <a:buChar char="❑"/>
              <a:defRPr sz="2000"/>
            </a:pPr>
            <a:r>
              <a:rPr lang="zh-CN" altLang="en-US" dirty="0"/>
              <a:t>硬件架构与操作系统版本信息（已完成）</a:t>
            </a:r>
            <a:endParaRPr lang="en-US" altLang="zh-CN" dirty="0"/>
          </a:p>
          <a:p>
            <a:pPr marL="828039" lvl="1" indent="-375919">
              <a:spcBef>
                <a:spcPts val="400"/>
              </a:spcBef>
              <a:buClr>
                <a:srgbClr val="181C69"/>
              </a:buClr>
              <a:buSzPct val="100000"/>
              <a:buFontTx/>
              <a:buChar char="❑"/>
              <a:defRPr sz="2000"/>
            </a:pPr>
            <a:r>
              <a:rPr lang="zh-CN" altLang="en-US" dirty="0"/>
              <a:t>更多崩溃进程信息（已完成）：如包括程序的工作集大小和限制（</a:t>
            </a:r>
            <a:r>
              <a:rPr lang="en-US" altLang="zh-CN" dirty="0" err="1"/>
              <a:t>rss</a:t>
            </a:r>
            <a:r>
              <a:rPr lang="zh-CN" altLang="en-US" dirty="0"/>
              <a:t>），调度策略，调度</a:t>
            </a:r>
            <a:endParaRPr lang="en-US" altLang="zh-CN" dirty="0"/>
          </a:p>
          <a:p>
            <a:pPr marL="452120" lvl="1">
              <a:spcBef>
                <a:spcPts val="400"/>
              </a:spcBef>
              <a:buClr>
                <a:srgbClr val="181C69"/>
              </a:buClr>
              <a:buSzPct val="100000"/>
              <a:defRPr sz="2000"/>
            </a:pPr>
            <a:r>
              <a:rPr lang="zh-CN" altLang="en-US" dirty="0"/>
              <a:t>优先级，运行时间等等。 </a:t>
            </a:r>
            <a:endParaRPr lang="en-US" altLang="zh-CN" dirty="0"/>
          </a:p>
          <a:p>
            <a:pPr marL="452120" lvl="1">
              <a:spcBef>
                <a:spcPts val="400"/>
              </a:spcBef>
              <a:buClr>
                <a:srgbClr val="181C69"/>
              </a:buClr>
              <a:buSzPct val="100000"/>
              <a:defRPr sz="2000"/>
            </a:pPr>
            <a:endParaRPr lang="en-US" altLang="zh-CN" dirty="0"/>
          </a:p>
          <a:p>
            <a:pPr marL="452119" indent="-452119">
              <a:spcBef>
                <a:spcPts val="500"/>
              </a:spcBef>
              <a:buSzPct val="100000"/>
              <a:buFontTx/>
              <a:buChar char="❑"/>
              <a:defRPr sz="2400" b="1">
                <a:solidFill>
                  <a:srgbClr val="181C69"/>
                </a:solidFill>
              </a:defRPr>
            </a:pPr>
            <a:r>
              <a:rPr lang="zh-CN" altLang="en-US" dirty="0"/>
              <a:t>分析收集到的崩溃信息，生成崩溃报告（完成）</a:t>
            </a:r>
            <a:endParaRPr lang="en-US" altLang="zh-CN" dirty="0"/>
          </a:p>
          <a:p>
            <a:pPr marL="452119" indent="-452119">
              <a:spcBef>
                <a:spcPts val="500"/>
              </a:spcBef>
              <a:buSzPct val="100000"/>
              <a:buFontTx/>
              <a:buChar char="❑"/>
              <a:defRPr sz="2400" b="1">
                <a:solidFill>
                  <a:srgbClr val="181C69"/>
                </a:solidFill>
              </a:defRPr>
            </a:pPr>
            <a:endParaRPr lang="en-US" altLang="zh-CN" dirty="0"/>
          </a:p>
          <a:p>
            <a:pPr marL="452119" indent="-452119">
              <a:spcBef>
                <a:spcPts val="500"/>
              </a:spcBef>
              <a:buSzPct val="100000"/>
              <a:buFontTx/>
              <a:buChar char="❑"/>
              <a:defRPr sz="2400" b="1">
                <a:solidFill>
                  <a:srgbClr val="181C69"/>
                </a:solidFill>
              </a:defRPr>
            </a:pPr>
            <a:r>
              <a:rPr lang="zh-CN" altLang="en-US" dirty="0"/>
              <a:t>开发自动化测试脚本（完成）</a:t>
            </a:r>
            <a:endParaRPr dirty="0"/>
          </a:p>
        </p:txBody>
      </p:sp>
    </p:spTree>
    <p:extLst>
      <p:ext uri="{BB962C8B-B14F-4D97-AF65-F5344CB8AC3E}">
        <p14:creationId xmlns:p14="http://schemas.microsoft.com/office/powerpoint/2010/main" val="2151714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图片 87">
            <a:extLst>
              <a:ext uri="{FF2B5EF4-FFF2-40B4-BE49-F238E27FC236}">
                <a16:creationId xmlns:a16="http://schemas.microsoft.com/office/drawing/2014/main" id="{85233733-EE9D-4ADF-A25D-325E75C5F45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2098" r="14726" b="48018"/>
          <a:stretch/>
        </p:blipFill>
        <p:spPr>
          <a:xfrm>
            <a:off x="8832915" y="110878"/>
            <a:ext cx="3359085" cy="757321"/>
          </a:xfrm>
          <a:prstGeom prst="rect">
            <a:avLst/>
          </a:prstGeom>
        </p:spPr>
      </p:pic>
      <p:sp>
        <p:nvSpPr>
          <p:cNvPr id="87" name="矩形 86">
            <a:extLst>
              <a:ext uri="{FF2B5EF4-FFF2-40B4-BE49-F238E27FC236}">
                <a16:creationId xmlns:a16="http://schemas.microsoft.com/office/drawing/2014/main" id="{4F0C835C-15A3-4642-848A-1E2531C5CEA9}"/>
              </a:ext>
            </a:extLst>
          </p:cNvPr>
          <p:cNvSpPr/>
          <p:nvPr/>
        </p:nvSpPr>
        <p:spPr>
          <a:xfrm>
            <a:off x="1754909" y="111404"/>
            <a:ext cx="10437091" cy="757321"/>
          </a:xfrm>
          <a:prstGeom prst="rect">
            <a:avLst/>
          </a:prstGeom>
          <a:gradFill flip="none" rotWithShape="1">
            <a:gsLst>
              <a:gs pos="35000">
                <a:srgbClr val="204E72"/>
              </a:gs>
              <a:gs pos="0">
                <a:srgbClr val="204E72"/>
              </a:gs>
              <a:gs pos="59000">
                <a:srgbClr val="204E72">
                  <a:alpha val="96000"/>
                </a:srgbClr>
              </a:gs>
              <a:gs pos="77000">
                <a:srgbClr val="204E72">
                  <a:alpha val="70000"/>
                </a:srgbClr>
              </a:gs>
              <a:gs pos="100000">
                <a:srgbClr val="204E72">
                  <a:alpha val="64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灯片编号占位符 4">
            <a:extLst>
              <a:ext uri="{FF2B5EF4-FFF2-40B4-BE49-F238E27FC236}">
                <a16:creationId xmlns:a16="http://schemas.microsoft.com/office/drawing/2014/main" id="{11650B7C-538C-489C-8A45-3810C29A70C8}"/>
              </a:ext>
            </a:extLst>
          </p:cNvPr>
          <p:cNvSpPr>
            <a:spLocks noGrp="1"/>
          </p:cNvSpPr>
          <p:nvPr>
            <p:ph type="sldNum" sz="quarter" idx="11"/>
          </p:nvPr>
        </p:nvSpPr>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fld id="{A581101E-C320-4DA0-98CE-87F7D018D09D}" type="slidenum">
              <a:rPr lang="ko-KR" altLang="en-US" smtClean="0">
                <a:latin typeface="Verdana" panose="020B0604030504040204" pitchFamily="34" charset="0"/>
              </a:rPr>
              <a:pPr>
                <a:defRPr/>
              </a:pPr>
              <a:t>5</a:t>
            </a:fld>
            <a:endParaRPr lang="en-US" altLang="ko-KR">
              <a:latin typeface="Verdana" panose="020B0604030504040204" pitchFamily="34" charset="0"/>
            </a:endParaRPr>
          </a:p>
        </p:txBody>
      </p:sp>
      <p:sp>
        <p:nvSpPr>
          <p:cNvPr id="5123" name="Rectangle 2">
            <a:extLst>
              <a:ext uri="{FF2B5EF4-FFF2-40B4-BE49-F238E27FC236}">
                <a16:creationId xmlns:a16="http://schemas.microsoft.com/office/drawing/2014/main" id="{7F2315CA-B849-4C5E-B00B-97627D322A9A}"/>
              </a:ext>
            </a:extLst>
          </p:cNvPr>
          <p:cNvSpPr>
            <a:spLocks noGrp="1" noChangeArrowheads="1"/>
          </p:cNvSpPr>
          <p:nvPr>
            <p:ph type="title"/>
          </p:nvPr>
        </p:nvSpPr>
        <p:spPr>
          <a:xfrm>
            <a:off x="2066374" y="55628"/>
            <a:ext cx="9144000" cy="720725"/>
          </a:xfrm>
        </p:spPr>
        <p:txBody>
          <a:bodyPr>
            <a:normAutofit/>
          </a:bodyPr>
          <a:lstStyle/>
          <a:p>
            <a:pPr algn="ctr" eaLnBrk="1" hangingPunct="1"/>
            <a:r>
              <a:rPr lang="zh-CN" altLang="en-US" sz="3600" b="1" dirty="0">
                <a:solidFill>
                  <a:schemeClr val="bg1"/>
                </a:solidFill>
                <a:ea typeface="黑体" panose="02010609060101010101" pitchFamily="49" charset="-122"/>
              </a:rPr>
              <a:t>内容提要</a:t>
            </a:r>
          </a:p>
        </p:txBody>
      </p:sp>
      <p:grpSp>
        <p:nvGrpSpPr>
          <p:cNvPr id="5124" name="Group 3">
            <a:extLst>
              <a:ext uri="{FF2B5EF4-FFF2-40B4-BE49-F238E27FC236}">
                <a16:creationId xmlns:a16="http://schemas.microsoft.com/office/drawing/2014/main" id="{12AF33D5-7879-4A03-8E92-B87F5100B4F1}"/>
              </a:ext>
            </a:extLst>
          </p:cNvPr>
          <p:cNvGrpSpPr>
            <a:grpSpLocks/>
          </p:cNvGrpSpPr>
          <p:nvPr/>
        </p:nvGrpSpPr>
        <p:grpSpPr bwMode="auto">
          <a:xfrm>
            <a:off x="189010" y="1389857"/>
            <a:ext cx="4446588" cy="4702175"/>
            <a:chOff x="-1509" y="876"/>
            <a:chExt cx="3005" cy="3039"/>
          </a:xfrm>
        </p:grpSpPr>
        <p:sp>
          <p:nvSpPr>
            <p:cNvPr id="101380" name="AutoShape 4">
              <a:extLst>
                <a:ext uri="{FF2B5EF4-FFF2-40B4-BE49-F238E27FC236}">
                  <a16:creationId xmlns:a16="http://schemas.microsoft.com/office/drawing/2014/main" id="{D0B8D79A-24F3-416A-9D16-FA9DD26A7951}"/>
                </a:ext>
              </a:extLst>
            </p:cNvPr>
            <p:cNvSpPr>
              <a:spLocks noChangeArrowheads="1"/>
            </p:cNvSpPr>
            <p:nvPr/>
          </p:nvSpPr>
          <p:spPr bwMode="ltGray">
            <a:xfrm rot="5400000">
              <a:off x="-1526" y="893"/>
              <a:ext cx="3039" cy="3005"/>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solidFill>
              <a:srgbClr val="204E72"/>
            </a:solidFill>
            <a:ln w="9525" algn="ctr">
              <a:noFill/>
              <a:miter lim="800000"/>
              <a:headEnd/>
              <a:tailEnd/>
            </a:ln>
            <a:effec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defRPr/>
              </a:pPr>
              <a:endParaRPr lang="zh-CN" altLang="en-US" dirty="0">
                <a:ea typeface="宋体" panose="02010600030101010101" pitchFamily="2" charset="-122"/>
              </a:endParaRPr>
            </a:p>
          </p:txBody>
        </p:sp>
        <p:sp>
          <p:nvSpPr>
            <p:cNvPr id="5162" name="AutoShape 5">
              <a:extLst>
                <a:ext uri="{FF2B5EF4-FFF2-40B4-BE49-F238E27FC236}">
                  <a16:creationId xmlns:a16="http://schemas.microsoft.com/office/drawing/2014/main" id="{2A04D602-0DF6-4C1B-A584-AFD9DDD86572}"/>
                </a:ext>
              </a:extLst>
            </p:cNvPr>
            <p:cNvSpPr>
              <a:spLocks noChangeArrowheads="1"/>
            </p:cNvSpPr>
            <p:nvPr/>
          </p:nvSpPr>
          <p:spPr bwMode="ltGray">
            <a:xfrm rot="5400000" flipH="1">
              <a:off x="-1270" y="1203"/>
              <a:ext cx="2540" cy="2475"/>
            </a:xfrm>
            <a:custGeom>
              <a:avLst/>
              <a:gdLst>
                <a:gd name="T0" fmla="*/ 149 w 21600"/>
                <a:gd name="T1" fmla="*/ 0 h 21600"/>
                <a:gd name="T2" fmla="*/ 74 w 21600"/>
                <a:gd name="T3" fmla="*/ 142 h 21600"/>
                <a:gd name="T4" fmla="*/ 149 w 21600"/>
                <a:gd name="T5" fmla="*/ 141 h 21600"/>
                <a:gd name="T6" fmla="*/ 224 w 21600"/>
                <a:gd name="T7" fmla="*/ 142 h 21600"/>
                <a:gd name="T8" fmla="*/ 0 60000 65536"/>
                <a:gd name="T9" fmla="*/ 0 60000 65536"/>
                <a:gd name="T10" fmla="*/ 0 60000 65536"/>
                <a:gd name="T11" fmla="*/ 0 60000 65536"/>
                <a:gd name="T12" fmla="*/ 0 w 21600"/>
                <a:gd name="T13" fmla="*/ 0 h 21600"/>
                <a:gd name="T14" fmla="*/ 21600 w 21600"/>
                <a:gd name="T15" fmla="*/ 7715 h 21600"/>
              </a:gdLst>
              <a:ahLst/>
              <a:cxnLst>
                <a:cxn ang="T8">
                  <a:pos x="T0" y="T1"/>
                </a:cxn>
                <a:cxn ang="T9">
                  <a:pos x="T2" y="T3"/>
                </a:cxn>
                <a:cxn ang="T10">
                  <a:pos x="T4" y="T5"/>
                </a:cxn>
                <a:cxn ang="T11">
                  <a:pos x="T6" y="T7"/>
                </a:cxn>
              </a:cxnLst>
              <a:rect l="T12" t="T13" r="T14" b="T15"/>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lnTo>
                    <a:pt x="10744" y="10800"/>
                  </a:lnTo>
                  <a:close/>
                </a:path>
              </a:pathLst>
            </a:custGeom>
            <a:solidFill>
              <a:srgbClr val="436988">
                <a:alpha val="36078"/>
              </a:srgbClr>
            </a:solidFill>
            <a:ln>
              <a:noFill/>
            </a:ln>
            <a:extLst>
              <a:ext uri="{91240B29-F687-4F45-9708-019B960494DF}">
                <a14:hiddenLine xmlns:a14="http://schemas.microsoft.com/office/drawing/2010/main" w="0" algn="ctr">
                  <a:solidFill>
                    <a:srgbClr val="000000"/>
                  </a:solidFill>
                  <a:miter lim="800000"/>
                  <a:headEnd/>
                  <a:tailEnd/>
                </a14:hiddenLine>
              </a:ext>
            </a:extLst>
          </p:spPr>
          <p:txBody>
            <a:bodyPr wrap="none" anchor="ctr"/>
            <a:lstStyle/>
            <a:p>
              <a:endParaRPr lang="zh-CN" altLang="en-US" dirty="0"/>
            </a:p>
          </p:txBody>
        </p:sp>
      </p:grpSp>
      <p:sp>
        <p:nvSpPr>
          <p:cNvPr id="5153" name="AutoShape 7">
            <a:extLst>
              <a:ext uri="{FF2B5EF4-FFF2-40B4-BE49-F238E27FC236}">
                <a16:creationId xmlns:a16="http://schemas.microsoft.com/office/drawing/2014/main" id="{0AE9895F-C2A6-4F15-9AF1-539DEEE5075C}"/>
              </a:ext>
            </a:extLst>
          </p:cNvPr>
          <p:cNvSpPr>
            <a:spLocks noChangeArrowheads="1"/>
          </p:cNvSpPr>
          <p:nvPr/>
        </p:nvSpPr>
        <p:spPr bwMode="gray">
          <a:xfrm>
            <a:off x="4110231" y="1760061"/>
            <a:ext cx="4499319" cy="508000"/>
          </a:xfrm>
          <a:prstGeom prst="roundRect">
            <a:avLst>
              <a:gd name="adj" fmla="val 50000"/>
            </a:avLst>
          </a:prstGeom>
          <a:solidFill>
            <a:srgbClr val="FFFFFF"/>
          </a:solidFill>
          <a:ln w="28575" algn="ctr">
            <a:solidFill>
              <a:schemeClr val="bg1">
                <a:lumMod val="75000"/>
              </a:schemeClr>
            </a:solidFill>
            <a:round/>
            <a:headEnd/>
            <a:tailEnd/>
          </a:ln>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一、基本信息</a:t>
            </a:r>
            <a:endParaRPr lang="en-US" altLang="zh-CN" b="1" dirty="0">
              <a:latin typeface="Arial" panose="020B0604020202020204" pitchFamily="34" charset="0"/>
              <a:ea typeface="黑体" panose="02010609060101010101" pitchFamily="49" charset="-122"/>
            </a:endParaRPr>
          </a:p>
        </p:txBody>
      </p:sp>
      <p:grpSp>
        <p:nvGrpSpPr>
          <p:cNvPr id="5154" name="Group 8">
            <a:extLst>
              <a:ext uri="{FF2B5EF4-FFF2-40B4-BE49-F238E27FC236}">
                <a16:creationId xmlns:a16="http://schemas.microsoft.com/office/drawing/2014/main" id="{1A1B9351-3022-48D3-ACE1-6C2F2302ADFE}"/>
              </a:ext>
            </a:extLst>
          </p:cNvPr>
          <p:cNvGrpSpPr>
            <a:grpSpLocks/>
          </p:cNvGrpSpPr>
          <p:nvPr/>
        </p:nvGrpSpPr>
        <p:grpSpPr bwMode="auto">
          <a:xfrm>
            <a:off x="3653214" y="1816516"/>
            <a:ext cx="454249" cy="380386"/>
            <a:chOff x="2280" y="1582"/>
            <a:chExt cx="1371" cy="2204"/>
          </a:xfrm>
          <a:solidFill>
            <a:srgbClr val="00561F"/>
          </a:solidFill>
        </p:grpSpPr>
        <p:sp>
          <p:nvSpPr>
            <p:cNvPr id="5156" name="Oval 10">
              <a:extLst>
                <a:ext uri="{FF2B5EF4-FFF2-40B4-BE49-F238E27FC236}">
                  <a16:creationId xmlns:a16="http://schemas.microsoft.com/office/drawing/2014/main" id="{8D60069F-8D2E-420E-935C-960D3C194022}"/>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5160" name="Oval 14">
              <a:extLst>
                <a:ext uri="{FF2B5EF4-FFF2-40B4-BE49-F238E27FC236}">
                  <a16:creationId xmlns:a16="http://schemas.microsoft.com/office/drawing/2014/main" id="{E3AC5233-7F52-40AF-8507-80C31830AD65}"/>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pic>
        <p:nvPicPr>
          <p:cNvPr id="44" name="图片 43">
            <a:extLst>
              <a:ext uri="{FF2B5EF4-FFF2-40B4-BE49-F238E27FC236}">
                <a16:creationId xmlns:a16="http://schemas.microsoft.com/office/drawing/2014/main" id="{73504A31-7B37-4E25-9AA7-6F59211C9FAD}"/>
              </a:ext>
            </a:extLst>
          </p:cNvPr>
          <p:cNvPicPr>
            <a:picLocks noChangeAspect="1"/>
          </p:cNvPicPr>
          <p:nvPr/>
        </p:nvPicPr>
        <p:blipFill>
          <a:blip r:embed="rId4" cstate="print">
            <a:extLst>
              <a:ext uri="{28A0092B-C50C-407E-A947-70E740481C1C}">
                <a14:useLocalDpi xmlns:a14="http://schemas.microsoft.com/office/drawing/2010/main" val="0"/>
              </a:ext>
            </a:extLst>
          </a:blip>
          <a:srcRect t="228" b="228"/>
          <a:stretch/>
        </p:blipFill>
        <p:spPr>
          <a:xfrm>
            <a:off x="1233" y="265471"/>
            <a:ext cx="1704634" cy="510882"/>
          </a:xfrm>
          <a:prstGeom prst="rect">
            <a:avLst/>
          </a:prstGeom>
        </p:spPr>
      </p:pic>
      <p:sp>
        <p:nvSpPr>
          <p:cNvPr id="47" name="AutoShape 7">
            <a:extLst>
              <a:ext uri="{FF2B5EF4-FFF2-40B4-BE49-F238E27FC236}">
                <a16:creationId xmlns:a16="http://schemas.microsoft.com/office/drawing/2014/main" id="{DAFCB9AF-F1EB-4126-903D-31A7069108FF}"/>
              </a:ext>
            </a:extLst>
          </p:cNvPr>
          <p:cNvSpPr>
            <a:spLocks noChangeArrowheads="1"/>
          </p:cNvSpPr>
          <p:nvPr/>
        </p:nvSpPr>
        <p:spPr bwMode="gray">
          <a:xfrm>
            <a:off x="4635598" y="2723808"/>
            <a:ext cx="4406611"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None/>
            </a:pPr>
            <a:r>
              <a:rPr lang="zh-CN" altLang="en-US" b="1" dirty="0">
                <a:solidFill>
                  <a:srgbClr val="740003"/>
                </a:solidFill>
                <a:latin typeface="Arial" panose="020B0604020202020204" pitchFamily="34" charset="0"/>
                <a:ea typeface="黑体" panose="02010609060101010101" pitchFamily="49" charset="-122"/>
              </a:rPr>
              <a:t>二、项目设计与实现</a:t>
            </a:r>
            <a:endParaRPr lang="en-US" altLang="zh-CN" b="1" dirty="0">
              <a:solidFill>
                <a:srgbClr val="740003"/>
              </a:solidFill>
              <a:latin typeface="Arial" panose="020B0604020202020204" pitchFamily="34" charset="0"/>
              <a:ea typeface="黑体" panose="02010609060101010101" pitchFamily="49" charset="-122"/>
            </a:endParaRPr>
          </a:p>
        </p:txBody>
      </p:sp>
      <p:sp>
        <p:nvSpPr>
          <p:cNvPr id="55" name="AutoShape 7">
            <a:extLst>
              <a:ext uri="{FF2B5EF4-FFF2-40B4-BE49-F238E27FC236}">
                <a16:creationId xmlns:a16="http://schemas.microsoft.com/office/drawing/2014/main" id="{55296B7D-5D07-4B4E-B0F4-BF6FB4CC07BD}"/>
              </a:ext>
            </a:extLst>
          </p:cNvPr>
          <p:cNvSpPr>
            <a:spLocks noChangeArrowheads="1"/>
          </p:cNvSpPr>
          <p:nvPr/>
        </p:nvSpPr>
        <p:spPr bwMode="gray">
          <a:xfrm>
            <a:off x="4698968" y="3834823"/>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三、效果展现与创新</a:t>
            </a:r>
            <a:endParaRPr lang="en-US" altLang="zh-CN" b="1" dirty="0">
              <a:latin typeface="Arial" panose="020B0604020202020204" pitchFamily="34" charset="0"/>
              <a:ea typeface="黑体" panose="02010609060101010101" pitchFamily="49" charset="-122"/>
            </a:endParaRPr>
          </a:p>
        </p:txBody>
      </p:sp>
      <p:sp>
        <p:nvSpPr>
          <p:cNvPr id="64" name="AutoShape 7">
            <a:extLst>
              <a:ext uri="{FF2B5EF4-FFF2-40B4-BE49-F238E27FC236}">
                <a16:creationId xmlns:a16="http://schemas.microsoft.com/office/drawing/2014/main" id="{C315F33A-A10B-43E9-B331-98C9FDF2D830}"/>
              </a:ext>
            </a:extLst>
          </p:cNvPr>
          <p:cNvSpPr>
            <a:spLocks noChangeArrowheads="1"/>
          </p:cNvSpPr>
          <p:nvPr/>
        </p:nvSpPr>
        <p:spPr bwMode="gray">
          <a:xfrm>
            <a:off x="4273411" y="4874245"/>
            <a:ext cx="4419600" cy="508000"/>
          </a:xfrm>
          <a:prstGeom prst="roundRect">
            <a:avLst>
              <a:gd name="adj" fmla="val 50000"/>
            </a:avLst>
          </a:prstGeom>
          <a:noFill/>
          <a:ln w="28575" algn="ctr">
            <a:solidFill>
              <a:schemeClr val="bg1">
                <a:lumMod val="75000"/>
              </a:schemeClr>
            </a:solidFill>
            <a:round/>
            <a:headEnd/>
            <a:tailEnd/>
          </a:ln>
          <a:extLst>
            <a:ext uri="{909E8E84-426E-40DD-AFC4-6F175D3DCCD1}">
              <a14:hiddenFill xmlns:a14="http://schemas.microsoft.com/office/drawing/2010/main">
                <a:solidFill>
                  <a:srgbClr val="FFFFFF"/>
                </a:solidFill>
              </a14:hiddenFill>
            </a:ext>
          </a:extLst>
        </p:spPr>
        <p:txBody>
          <a:bodyPr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r>
              <a:rPr lang="zh-CN" altLang="en-US" b="1" dirty="0">
                <a:latin typeface="Arial" panose="020B0604020202020204" pitchFamily="34" charset="0"/>
                <a:ea typeface="黑体" panose="02010609060101010101" pitchFamily="49" charset="-122"/>
              </a:rPr>
              <a:t>四、总结与未来展望</a:t>
            </a:r>
            <a:endParaRPr lang="en-US" altLang="zh-CN" b="1" dirty="0">
              <a:latin typeface="Arial" panose="020B0604020202020204" pitchFamily="34" charset="0"/>
              <a:ea typeface="黑体" panose="02010609060101010101" pitchFamily="49" charset="-122"/>
            </a:endParaRPr>
          </a:p>
        </p:txBody>
      </p:sp>
      <p:grpSp>
        <p:nvGrpSpPr>
          <p:cNvPr id="78" name="Group 8">
            <a:extLst>
              <a:ext uri="{FF2B5EF4-FFF2-40B4-BE49-F238E27FC236}">
                <a16:creationId xmlns:a16="http://schemas.microsoft.com/office/drawing/2014/main" id="{99C73214-7560-4BD2-A321-E9EE8CE49414}"/>
              </a:ext>
            </a:extLst>
          </p:cNvPr>
          <p:cNvGrpSpPr>
            <a:grpSpLocks/>
          </p:cNvGrpSpPr>
          <p:nvPr/>
        </p:nvGrpSpPr>
        <p:grpSpPr bwMode="auto">
          <a:xfrm>
            <a:off x="4288342" y="2836143"/>
            <a:ext cx="454249" cy="380386"/>
            <a:chOff x="2280" y="1582"/>
            <a:chExt cx="1371" cy="2204"/>
          </a:xfrm>
          <a:solidFill>
            <a:srgbClr val="740003"/>
          </a:solidFill>
        </p:grpSpPr>
        <p:sp>
          <p:nvSpPr>
            <p:cNvPr id="79" name="Oval 10">
              <a:extLst>
                <a:ext uri="{FF2B5EF4-FFF2-40B4-BE49-F238E27FC236}">
                  <a16:creationId xmlns:a16="http://schemas.microsoft.com/office/drawing/2014/main" id="{CD20FA5C-7E3B-4FD9-A2BA-4FB18B94CBCC}"/>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0" name="Oval 14">
              <a:extLst>
                <a:ext uri="{FF2B5EF4-FFF2-40B4-BE49-F238E27FC236}">
                  <a16:creationId xmlns:a16="http://schemas.microsoft.com/office/drawing/2014/main" id="{199E21B3-A9FF-4B3D-B776-F1DD8B405088}"/>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1" name="Group 8">
            <a:extLst>
              <a:ext uri="{FF2B5EF4-FFF2-40B4-BE49-F238E27FC236}">
                <a16:creationId xmlns:a16="http://schemas.microsoft.com/office/drawing/2014/main" id="{DA26AA90-971C-4A6F-A253-23FC4065EEAE}"/>
              </a:ext>
            </a:extLst>
          </p:cNvPr>
          <p:cNvGrpSpPr>
            <a:grpSpLocks/>
          </p:cNvGrpSpPr>
          <p:nvPr/>
        </p:nvGrpSpPr>
        <p:grpSpPr bwMode="auto">
          <a:xfrm>
            <a:off x="4316458" y="3911574"/>
            <a:ext cx="454249" cy="380386"/>
            <a:chOff x="2280" y="1582"/>
            <a:chExt cx="1371" cy="2204"/>
          </a:xfrm>
          <a:solidFill>
            <a:srgbClr val="00561F"/>
          </a:solidFill>
        </p:grpSpPr>
        <p:sp>
          <p:nvSpPr>
            <p:cNvPr id="82" name="Oval 10">
              <a:extLst>
                <a:ext uri="{FF2B5EF4-FFF2-40B4-BE49-F238E27FC236}">
                  <a16:creationId xmlns:a16="http://schemas.microsoft.com/office/drawing/2014/main" id="{35AFD42E-26EA-4396-8A7B-B4E37C3CCE65}"/>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3" name="Oval 14">
              <a:extLst>
                <a:ext uri="{FF2B5EF4-FFF2-40B4-BE49-F238E27FC236}">
                  <a16:creationId xmlns:a16="http://schemas.microsoft.com/office/drawing/2014/main" id="{12D7CBF9-24B1-431F-A351-E7FEA1D43FF4}"/>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grpSp>
        <p:nvGrpSpPr>
          <p:cNvPr id="84" name="Group 8">
            <a:extLst>
              <a:ext uri="{FF2B5EF4-FFF2-40B4-BE49-F238E27FC236}">
                <a16:creationId xmlns:a16="http://schemas.microsoft.com/office/drawing/2014/main" id="{E146A333-6224-46C3-8A3D-38B6B7A14556}"/>
              </a:ext>
            </a:extLst>
          </p:cNvPr>
          <p:cNvGrpSpPr>
            <a:grpSpLocks/>
          </p:cNvGrpSpPr>
          <p:nvPr/>
        </p:nvGrpSpPr>
        <p:grpSpPr bwMode="auto">
          <a:xfrm>
            <a:off x="3900662" y="4950996"/>
            <a:ext cx="454249" cy="380386"/>
            <a:chOff x="2280" y="1582"/>
            <a:chExt cx="1371" cy="2204"/>
          </a:xfrm>
          <a:solidFill>
            <a:srgbClr val="00561F"/>
          </a:solidFill>
        </p:grpSpPr>
        <p:sp>
          <p:nvSpPr>
            <p:cNvPr id="85" name="Oval 10">
              <a:extLst>
                <a:ext uri="{FF2B5EF4-FFF2-40B4-BE49-F238E27FC236}">
                  <a16:creationId xmlns:a16="http://schemas.microsoft.com/office/drawing/2014/main" id="{DB5FE0FF-646C-4362-A209-25C4954D8F7A}"/>
                </a:ext>
              </a:extLst>
            </p:cNvPr>
            <p:cNvSpPr>
              <a:spLocks noChangeArrowheads="1"/>
            </p:cNvSpPr>
            <p:nvPr/>
          </p:nvSpPr>
          <p:spPr bwMode="gray">
            <a:xfrm>
              <a:off x="2280" y="1894"/>
              <a:ext cx="1371" cy="1430"/>
            </a:xfrm>
            <a:prstGeom prst="ellipse">
              <a:avLst/>
            </a:prstGeom>
            <a:grpFill/>
            <a:ln w="9525" algn="ctr">
              <a:solidFill>
                <a:schemeClr val="bg1">
                  <a:lumMod val="75000"/>
                </a:schemeClr>
              </a:solidFill>
              <a:round/>
              <a:headEnd/>
              <a:tailEnd/>
            </a:ln>
          </p:spPr>
          <p:txBody>
            <a:bodyPr wrap="none" anchor="ct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a:latin typeface="Times New Roman" panose="02020603050405020304" pitchFamily="18" charset="0"/>
                <a:ea typeface="宋体" panose="02010600030101010101" pitchFamily="2" charset="-122"/>
              </a:endParaRPr>
            </a:p>
          </p:txBody>
        </p:sp>
        <p:sp>
          <p:nvSpPr>
            <p:cNvPr id="86" name="Oval 14">
              <a:extLst>
                <a:ext uri="{FF2B5EF4-FFF2-40B4-BE49-F238E27FC236}">
                  <a16:creationId xmlns:a16="http://schemas.microsoft.com/office/drawing/2014/main" id="{F3F96D7F-0102-4B94-A1E9-8495611484BE}"/>
                </a:ext>
              </a:extLst>
            </p:cNvPr>
            <p:cNvSpPr>
              <a:spLocks noChangeArrowheads="1"/>
            </p:cNvSpPr>
            <p:nvPr/>
          </p:nvSpPr>
          <p:spPr bwMode="gray">
            <a:xfrm>
              <a:off x="2418" y="1582"/>
              <a:ext cx="1095" cy="2204"/>
            </a:xfrm>
            <a:prstGeom prst="ellipse">
              <a:avLst/>
            </a:prstGeom>
            <a:grpFill/>
            <a:ln w="38100" algn="ctr">
              <a:solidFill>
                <a:schemeClr val="bg1">
                  <a:lumMod val="75000"/>
                </a:schemeClr>
              </a:solidFill>
              <a:round/>
              <a:headEnd/>
              <a:tailEnd/>
            </a:ln>
          </p:spPr>
          <p:txBody>
            <a:bodyPr anchor="ctr">
              <a:spAutoFit/>
            </a:bodyPr>
            <a:lstStyle>
              <a:lvl1pPr>
                <a:spcBef>
                  <a:spcPct val="20000"/>
                </a:spcBef>
                <a:buClr>
                  <a:schemeClr val="tx1"/>
                </a:buClr>
                <a:buSzPct val="120000"/>
                <a:buFont typeface="Wingdings" panose="05000000000000000000" pitchFamily="2" charset="2"/>
                <a:buChar char="§"/>
                <a:defRPr sz="2800">
                  <a:solidFill>
                    <a:schemeClr val="tx1"/>
                  </a:solidFill>
                  <a:latin typeface="Verdana" panose="020B0604030504040204" pitchFamily="34" charset="0"/>
                </a:defRPr>
              </a:lvl1pPr>
              <a:lvl2pPr marL="742950" indent="-285750">
                <a:spcBef>
                  <a:spcPct val="20000"/>
                </a:spcBef>
                <a:buClr>
                  <a:schemeClr val="tx1"/>
                </a:buClr>
                <a:buSzPct val="85000"/>
                <a:buFont typeface="Arial" panose="020B0604020202020204" pitchFamily="34" charset="0"/>
                <a:buChar char="–"/>
                <a:defRPr sz="2400">
                  <a:solidFill>
                    <a:schemeClr val="tx2"/>
                  </a:solidFill>
                  <a:latin typeface="Verdana" panose="020B0604030504040204" pitchFamily="34" charset="0"/>
                </a:defRPr>
              </a:lvl2pPr>
              <a:lvl3pPr marL="1143000" indent="-228600">
                <a:spcBef>
                  <a:spcPct val="20000"/>
                </a:spcBef>
                <a:buClr>
                  <a:schemeClr val="tx1"/>
                </a:buClr>
                <a:buFont typeface="Wingdings" panose="05000000000000000000" pitchFamily="2" charset="2"/>
                <a:buChar char="§"/>
                <a:defRPr sz="2400">
                  <a:solidFill>
                    <a:schemeClr val="tx2"/>
                  </a:solidFill>
                  <a:latin typeface="Verdana" panose="020B0604030504040204" pitchFamily="34" charset="0"/>
                </a:defRPr>
              </a:lvl3pPr>
              <a:lvl4pPr marL="1600200" indent="-228600">
                <a:spcBef>
                  <a:spcPct val="20000"/>
                </a:spcBef>
                <a:buClr>
                  <a:schemeClr val="tx1"/>
                </a:buClr>
                <a:buSzPct val="75000"/>
                <a:buFont typeface="Arial" panose="020B0604020202020204" pitchFamily="34" charset="0"/>
                <a:buChar char="–"/>
                <a:defRPr sz="2000">
                  <a:solidFill>
                    <a:schemeClr val="tx2"/>
                  </a:solidFill>
                  <a:latin typeface="Verdana" panose="020B0604030504040204" pitchFamily="34" charset="0"/>
                </a:defRPr>
              </a:lvl4pPr>
              <a:lvl5pPr marL="2057400" indent="-228600">
                <a:spcBef>
                  <a:spcPct val="20000"/>
                </a:spcBef>
                <a:buClr>
                  <a:schemeClr val="tx1"/>
                </a:buClr>
                <a:buSzPct val="80000"/>
                <a:buFont typeface="Wingdings" panose="05000000000000000000" pitchFamily="2" charset="2"/>
                <a:buChar char="§"/>
                <a:defRPr sz="2000">
                  <a:solidFill>
                    <a:schemeClr val="tx2"/>
                  </a:solidFill>
                  <a:latin typeface="Verdana" panose="020B0604030504040204" pitchFamily="34" charset="0"/>
                </a:defRPr>
              </a:lvl5pPr>
              <a:lvl6pPr marL="25146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6pPr>
              <a:lvl7pPr marL="29718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7pPr>
              <a:lvl8pPr marL="34290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8pPr>
              <a:lvl9pPr marL="3886200" indent="-228600" eaLnBrk="0" fontAlgn="base" hangingPunct="0">
                <a:spcBef>
                  <a:spcPct val="20000"/>
                </a:spcBef>
                <a:spcAft>
                  <a:spcPct val="0"/>
                </a:spcAft>
                <a:buClr>
                  <a:schemeClr val="tx1"/>
                </a:buClr>
                <a:buSzPct val="80000"/>
                <a:buFont typeface="Wingdings" panose="05000000000000000000" pitchFamily="2" charset="2"/>
                <a:buChar char="§"/>
                <a:defRPr sz="2000">
                  <a:solidFill>
                    <a:schemeClr val="tx2"/>
                  </a:solidFill>
                  <a:latin typeface="Verdana" panose="020B0604030504040204" pitchFamily="34" charset="0"/>
                </a:defRPr>
              </a:lvl9pPr>
            </a:lstStyle>
            <a:p>
              <a:pPr>
                <a:spcBef>
                  <a:spcPct val="0"/>
                </a:spcBef>
                <a:buClrTx/>
                <a:buSzTx/>
                <a:buFontTx/>
                <a:buNone/>
              </a:pPr>
              <a:endParaRPr lang="zh-CN" altLang="en-US" sz="1800" dirty="0">
                <a:latin typeface="Times New Roman" panose="02020603050405020304" pitchFamily="18" charset="0"/>
                <a:ea typeface="宋体" panose="02010600030101010101" pitchFamily="2" charset="-122"/>
              </a:endParaRPr>
            </a:p>
          </p:txBody>
        </p:sp>
      </p:grpSp>
    </p:spTree>
    <p:extLst>
      <p:ext uri="{BB962C8B-B14F-4D97-AF65-F5344CB8AC3E}">
        <p14:creationId xmlns:p14="http://schemas.microsoft.com/office/powerpoint/2010/main" val="3355434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56263" y="957054"/>
            <a:ext cx="39482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 </a:t>
            </a:r>
            <a:r>
              <a:rPr lang="zh-CN" altLang="en-US" sz="2800" b="1" dirty="0">
                <a:solidFill>
                  <a:srgbClr val="740003"/>
                </a:solidFill>
                <a:latin typeface="微软雅黑" panose="020B0503020204020204" pitchFamily="34" charset="-122"/>
                <a:ea typeface="微软雅黑" panose="020B0503020204020204" pitchFamily="34" charset="-122"/>
              </a:rPr>
              <a:t>设计思路与方案选取</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7" y="1765148"/>
            <a:ext cx="13411201" cy="45422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452119" indent="-452119">
              <a:spcBef>
                <a:spcPts val="500"/>
              </a:spcBef>
              <a:buSzPct val="100000"/>
              <a:buFontTx/>
              <a:buChar char="❑"/>
              <a:defRPr sz="2400" b="1">
                <a:solidFill>
                  <a:srgbClr val="181C69"/>
                </a:solidFill>
              </a:defRPr>
            </a:pPr>
            <a:r>
              <a:rPr lang="en-US" altLang="zh-CN" b="1" dirty="0"/>
              <a:t>core dump</a:t>
            </a:r>
            <a:r>
              <a:rPr lang="zh-CN" altLang="en-US" b="1" dirty="0"/>
              <a:t>机制</a:t>
            </a:r>
            <a:r>
              <a:rPr lang="zh-CN" altLang="en-US" dirty="0"/>
              <a:t>（不采用）</a:t>
            </a:r>
          </a:p>
          <a:p>
            <a:pPr marL="828039" lvl="1" indent="-375919">
              <a:spcBef>
                <a:spcPts val="400"/>
              </a:spcBef>
              <a:buClr>
                <a:srgbClr val="181C69"/>
              </a:buClr>
              <a:buSzPct val="100000"/>
              <a:buFontTx/>
              <a:buChar char="❑"/>
              <a:defRPr sz="2000"/>
            </a:pPr>
            <a:r>
              <a:rPr lang="en-US" altLang="zh-CN" dirty="0"/>
              <a:t>Linux</a:t>
            </a:r>
            <a:r>
              <a:rPr lang="zh-CN" altLang="en-US" dirty="0"/>
              <a:t>提供的</a:t>
            </a:r>
            <a:r>
              <a:rPr lang="en-US" altLang="zh-CN" dirty="0"/>
              <a:t>core dump</a:t>
            </a:r>
            <a:r>
              <a:rPr lang="zh-CN" altLang="en-US" dirty="0"/>
              <a:t>机制是一种静态的进程状态收集机制</a:t>
            </a:r>
          </a:p>
          <a:p>
            <a:pPr marL="828039" lvl="1" indent="-375919">
              <a:spcBef>
                <a:spcPts val="400"/>
              </a:spcBef>
              <a:buClr>
                <a:srgbClr val="181C69"/>
              </a:buClr>
              <a:buSzPct val="100000"/>
              <a:buFontTx/>
              <a:buChar char="❑"/>
              <a:defRPr sz="2000"/>
            </a:pPr>
            <a:r>
              <a:rPr lang="zh-CN" altLang="en-US" dirty="0"/>
              <a:t>只对当前</a:t>
            </a:r>
            <a:r>
              <a:rPr lang="en-US" altLang="zh-CN" dirty="0"/>
              <a:t>shell</a:t>
            </a:r>
            <a:r>
              <a:rPr lang="zh-CN" altLang="en-US" dirty="0"/>
              <a:t>且由该</a:t>
            </a:r>
            <a:r>
              <a:rPr lang="en-US" altLang="zh-CN" dirty="0"/>
              <a:t>shell</a:t>
            </a:r>
            <a:r>
              <a:rPr lang="zh-CN" altLang="en-US" dirty="0"/>
              <a:t>启动的进程有效</a:t>
            </a:r>
          </a:p>
          <a:p>
            <a:pPr marL="828039" lvl="1" indent="-375919">
              <a:spcBef>
                <a:spcPts val="400"/>
              </a:spcBef>
              <a:buClr>
                <a:srgbClr val="181C69"/>
              </a:buClr>
              <a:buSzPct val="100000"/>
              <a:buFontTx/>
              <a:buChar char="❑"/>
              <a:defRPr sz="2000"/>
            </a:pPr>
            <a:r>
              <a:rPr lang="zh-CN" altLang="en-US" b="1" dirty="0"/>
              <a:t>结论</a:t>
            </a:r>
            <a:r>
              <a:rPr lang="zh-CN" altLang="en-US" dirty="0"/>
              <a:t>：</a:t>
            </a:r>
            <a:r>
              <a:rPr lang="en-US" altLang="zh-CN" b="1" dirty="0"/>
              <a:t>core dump</a:t>
            </a:r>
            <a:r>
              <a:rPr lang="zh-CN" altLang="en-US" b="1" dirty="0"/>
              <a:t>机制</a:t>
            </a:r>
            <a:r>
              <a:rPr lang="zh-CN" altLang="en-US" dirty="0"/>
              <a:t>并不适合本题场景，更适合在</a:t>
            </a:r>
            <a:r>
              <a:rPr lang="en-US" altLang="zh-CN" dirty="0"/>
              <a:t>debug</a:t>
            </a:r>
            <a:r>
              <a:rPr lang="zh-CN" altLang="en-US" dirty="0"/>
              <a:t>某个特定程序时提供内存</a:t>
            </a:r>
            <a:endParaRPr lang="en-US" altLang="zh-CN" dirty="0"/>
          </a:p>
          <a:p>
            <a:pPr marL="452120" lvl="1">
              <a:spcBef>
                <a:spcPts val="400"/>
              </a:spcBef>
              <a:buClr>
                <a:srgbClr val="181C69"/>
              </a:buClr>
              <a:buSzPct val="100000"/>
              <a:defRPr sz="2000"/>
            </a:pPr>
            <a:r>
              <a:rPr lang="zh-CN" altLang="en-US" dirty="0"/>
              <a:t>镜像进行</a:t>
            </a:r>
            <a:r>
              <a:rPr lang="en-US" altLang="zh-CN" dirty="0"/>
              <a:t>debug</a:t>
            </a:r>
            <a:r>
              <a:rPr lang="zh-CN" altLang="en-US" dirty="0"/>
              <a:t>。</a:t>
            </a:r>
            <a:endParaRPr lang="en-US" altLang="zh-CN" dirty="0"/>
          </a:p>
          <a:p>
            <a:pPr marL="452119" indent="-452119">
              <a:spcBef>
                <a:spcPts val="500"/>
              </a:spcBef>
              <a:buSzPct val="100000"/>
              <a:buFontTx/>
              <a:buChar char="❑"/>
              <a:defRPr sz="2400" b="1">
                <a:solidFill>
                  <a:srgbClr val="181C69"/>
                </a:solidFill>
              </a:defRPr>
            </a:pPr>
            <a:endParaRPr lang="en-US" altLang="zh-CN" dirty="0"/>
          </a:p>
          <a:p>
            <a:pPr marL="452119" indent="-452119">
              <a:spcBef>
                <a:spcPts val="500"/>
              </a:spcBef>
              <a:buSzPct val="100000"/>
              <a:buFontTx/>
              <a:buChar char="❑"/>
              <a:defRPr sz="2400" b="1">
                <a:solidFill>
                  <a:srgbClr val="181C69"/>
                </a:solidFill>
              </a:defRPr>
            </a:pPr>
            <a:r>
              <a:rPr lang="zh-CN" altLang="en-US" dirty="0"/>
              <a:t>内核追踪机制（采用）</a:t>
            </a:r>
            <a:endParaRPr lang="en-US" altLang="zh-CN" dirty="0"/>
          </a:p>
          <a:p>
            <a:pPr marL="828039" lvl="1" indent="-375919">
              <a:spcBef>
                <a:spcPts val="400"/>
              </a:spcBef>
              <a:buClr>
                <a:srgbClr val="181C69"/>
              </a:buClr>
              <a:buSzPct val="100000"/>
              <a:buFontTx/>
              <a:buChar char="❑"/>
              <a:defRPr sz="2000"/>
            </a:pPr>
            <a:r>
              <a:rPr lang="en-US" altLang="zh-CN" dirty="0"/>
              <a:t>Linux</a:t>
            </a:r>
            <a:r>
              <a:rPr lang="zh-CN" altLang="en-US" dirty="0"/>
              <a:t>操作系统为我们提供了</a:t>
            </a:r>
            <a:r>
              <a:rPr lang="en-US" altLang="zh-CN" dirty="0" err="1"/>
              <a:t>tracepoint</a:t>
            </a:r>
            <a:r>
              <a:rPr lang="zh-CN" altLang="en-US" dirty="0"/>
              <a:t>，</a:t>
            </a:r>
            <a:r>
              <a:rPr lang="en-US" altLang="zh-CN" dirty="0" err="1"/>
              <a:t>kprobe</a:t>
            </a:r>
            <a:r>
              <a:rPr lang="zh-CN" altLang="en-US" dirty="0"/>
              <a:t>，</a:t>
            </a:r>
            <a:r>
              <a:rPr lang="en-US" altLang="zh-CN" dirty="0" err="1"/>
              <a:t>uprobe</a:t>
            </a:r>
            <a:r>
              <a:rPr lang="zh-CN" altLang="en-US" dirty="0"/>
              <a:t>等机制</a:t>
            </a:r>
          </a:p>
          <a:p>
            <a:pPr marL="828039" lvl="1" indent="-375919">
              <a:spcBef>
                <a:spcPts val="400"/>
              </a:spcBef>
              <a:buClr>
                <a:srgbClr val="181C69"/>
              </a:buClr>
              <a:buSzPct val="100000"/>
              <a:buFontTx/>
              <a:buChar char="❑"/>
              <a:defRPr sz="2000"/>
            </a:pPr>
            <a:r>
              <a:rPr lang="zh-CN" altLang="en-US" dirty="0"/>
              <a:t>对操作系统全局的进程都有效</a:t>
            </a:r>
          </a:p>
          <a:p>
            <a:pPr marL="828039" lvl="1" indent="-375919">
              <a:spcBef>
                <a:spcPts val="400"/>
              </a:spcBef>
              <a:buClr>
                <a:srgbClr val="181C69"/>
              </a:buClr>
              <a:buSzPct val="100000"/>
              <a:buFontTx/>
              <a:buChar char="❑"/>
              <a:defRPr sz="2000"/>
            </a:pPr>
            <a:r>
              <a:rPr lang="zh-CN" altLang="en-US" dirty="0"/>
              <a:t>有</a:t>
            </a:r>
            <a:r>
              <a:rPr lang="en-US" altLang="zh-CN" dirty="0" err="1"/>
              <a:t>ftrace</a:t>
            </a:r>
            <a:r>
              <a:rPr lang="zh-CN" altLang="en-US" dirty="0"/>
              <a:t>，</a:t>
            </a:r>
            <a:r>
              <a:rPr lang="en-US" altLang="zh-CN" dirty="0"/>
              <a:t>perf</a:t>
            </a:r>
            <a:r>
              <a:rPr lang="zh-CN" altLang="en-US" dirty="0"/>
              <a:t>等工具可以提供内核追踪的封装好的工具</a:t>
            </a:r>
          </a:p>
          <a:p>
            <a:pPr marL="828039" lvl="1" indent="-375919">
              <a:spcBef>
                <a:spcPts val="400"/>
              </a:spcBef>
              <a:buClr>
                <a:srgbClr val="181C69"/>
              </a:buClr>
              <a:buSzPct val="100000"/>
              <a:buFontTx/>
              <a:buChar char="❑"/>
              <a:defRPr sz="2000"/>
            </a:pPr>
            <a:endParaRPr lang="en-US" altLang="zh-CN" dirty="0"/>
          </a:p>
          <a:p>
            <a:pPr>
              <a:spcBef>
                <a:spcPts val="500"/>
              </a:spcBef>
              <a:buSzPct val="100000"/>
              <a:defRPr sz="2400" b="1">
                <a:solidFill>
                  <a:srgbClr val="181C69"/>
                </a:solidFill>
              </a:defRPr>
            </a:pPr>
            <a:endParaRPr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789864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486814" y="783071"/>
            <a:ext cx="7510311"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 </a:t>
            </a:r>
            <a:r>
              <a:rPr lang="zh-CN" altLang="en-US" sz="2800" b="1" dirty="0">
                <a:solidFill>
                  <a:srgbClr val="740003"/>
                </a:solidFill>
                <a:latin typeface="微软雅黑" panose="020B0503020204020204" pitchFamily="34" charset="-122"/>
                <a:ea typeface="微软雅黑" panose="020B0503020204020204" pitchFamily="34" charset="-122"/>
              </a:rPr>
              <a:t>设计思路与方案选取</a:t>
            </a:r>
            <a:r>
              <a:rPr lang="en-US" altLang="zh-CN" sz="2800" b="1" dirty="0">
                <a:solidFill>
                  <a:srgbClr val="740003"/>
                </a:solidFill>
                <a:latin typeface="微软雅黑" panose="020B0503020204020204" pitchFamily="34" charset="-122"/>
                <a:ea typeface="微软雅黑" panose="020B0503020204020204" pitchFamily="34" charset="-122"/>
              </a:rPr>
              <a:t>——LKM</a:t>
            </a:r>
            <a:r>
              <a:rPr lang="zh-CN" altLang="en-US" sz="2800" b="1" dirty="0">
                <a:solidFill>
                  <a:srgbClr val="740003"/>
                </a:solidFill>
                <a:latin typeface="微软雅黑" panose="020B0503020204020204" pitchFamily="34" charset="-122"/>
                <a:ea typeface="微软雅黑" panose="020B0503020204020204" pitchFamily="34" charset="-122"/>
              </a:rPr>
              <a:t>和</a:t>
            </a:r>
            <a:r>
              <a:rPr lang="en-US" altLang="zh-CN" sz="2800" b="1" dirty="0" err="1">
                <a:solidFill>
                  <a:srgbClr val="740003"/>
                </a:solidFill>
                <a:latin typeface="微软雅黑" panose="020B0503020204020204" pitchFamily="34" charset="-122"/>
                <a:ea typeface="微软雅黑" panose="020B0503020204020204" pitchFamily="34" charset="-122"/>
              </a:rPr>
              <a:t>eBPF</a:t>
            </a:r>
            <a:r>
              <a:rPr lang="zh-CN" altLang="en-US" sz="2800" b="1" dirty="0">
                <a:solidFill>
                  <a:srgbClr val="740003"/>
                </a:solidFill>
                <a:latin typeface="微软雅黑" panose="020B0503020204020204" pitchFamily="34" charset="-122"/>
                <a:ea typeface="微软雅黑" panose="020B0503020204020204" pitchFamily="34" charset="-122"/>
              </a:rPr>
              <a:t>对比</a:t>
            </a:r>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graphicFrame>
        <p:nvGraphicFramePr>
          <p:cNvPr id="2" name="表格 1">
            <a:extLst>
              <a:ext uri="{FF2B5EF4-FFF2-40B4-BE49-F238E27FC236}">
                <a16:creationId xmlns:a16="http://schemas.microsoft.com/office/drawing/2014/main" id="{E2D63F51-1909-C5F3-03B4-CD4D35ECF6B1}"/>
              </a:ext>
            </a:extLst>
          </p:cNvPr>
          <p:cNvGraphicFramePr>
            <a:graphicFrameLocks noGrp="1"/>
          </p:cNvGraphicFramePr>
          <p:nvPr>
            <p:extLst>
              <p:ext uri="{D42A27DB-BD31-4B8C-83A1-F6EECF244321}">
                <p14:modId xmlns:p14="http://schemas.microsoft.com/office/powerpoint/2010/main" val="3292221621"/>
              </p:ext>
            </p:extLst>
          </p:nvPr>
        </p:nvGraphicFramePr>
        <p:xfrm>
          <a:off x="1519620" y="1297894"/>
          <a:ext cx="8957232" cy="5487682"/>
        </p:xfrm>
        <a:graphic>
          <a:graphicData uri="http://schemas.openxmlformats.org/drawingml/2006/table">
            <a:tbl>
              <a:tblPr>
                <a:tableStyleId>{E8B1032C-EA38-4F05-BA0D-38AFFFC7BED3}</a:tableStyleId>
              </a:tblPr>
              <a:tblGrid>
                <a:gridCol w="2985744">
                  <a:extLst>
                    <a:ext uri="{9D8B030D-6E8A-4147-A177-3AD203B41FA5}">
                      <a16:colId xmlns:a16="http://schemas.microsoft.com/office/drawing/2014/main" val="644002140"/>
                    </a:ext>
                  </a:extLst>
                </a:gridCol>
                <a:gridCol w="2985744">
                  <a:extLst>
                    <a:ext uri="{9D8B030D-6E8A-4147-A177-3AD203B41FA5}">
                      <a16:colId xmlns:a16="http://schemas.microsoft.com/office/drawing/2014/main" val="1350945082"/>
                    </a:ext>
                  </a:extLst>
                </a:gridCol>
                <a:gridCol w="2985744">
                  <a:extLst>
                    <a:ext uri="{9D8B030D-6E8A-4147-A177-3AD203B41FA5}">
                      <a16:colId xmlns:a16="http://schemas.microsoft.com/office/drawing/2014/main" val="718601378"/>
                    </a:ext>
                  </a:extLst>
                </a:gridCol>
              </a:tblGrid>
              <a:tr h="438428">
                <a:tc>
                  <a:txBody>
                    <a:bodyPr/>
                    <a:lstStyle/>
                    <a:p>
                      <a:pPr algn="ctr"/>
                      <a:r>
                        <a:rPr lang="zh-CN" altLang="en-US" sz="2400" b="1" dirty="0"/>
                        <a:t>维度</a:t>
                      </a:r>
                    </a:p>
                  </a:txBody>
                  <a:tcPr marL="77702" marR="77702" marT="38851" marB="38851" anchor="ctr"/>
                </a:tc>
                <a:tc>
                  <a:txBody>
                    <a:bodyPr/>
                    <a:lstStyle/>
                    <a:p>
                      <a:pPr algn="ctr"/>
                      <a:r>
                        <a:rPr lang="en-US" sz="2400" b="1" dirty="0"/>
                        <a:t>Linux </a:t>
                      </a:r>
                      <a:r>
                        <a:rPr lang="zh-CN" altLang="en-US" sz="2400" b="1" dirty="0"/>
                        <a:t>内核模块</a:t>
                      </a:r>
                    </a:p>
                  </a:txBody>
                  <a:tcPr marL="77702" marR="77702" marT="38851" marB="38851" anchor="ctr"/>
                </a:tc>
                <a:tc>
                  <a:txBody>
                    <a:bodyPr/>
                    <a:lstStyle/>
                    <a:p>
                      <a:pPr algn="ctr"/>
                      <a:r>
                        <a:rPr lang="en-US" sz="2400" b="1" dirty="0" err="1"/>
                        <a:t>eBPF</a:t>
                      </a:r>
                      <a:endParaRPr lang="en-US" sz="2400" b="1" dirty="0"/>
                    </a:p>
                  </a:txBody>
                  <a:tcPr marL="77702" marR="77702" marT="38851" marB="38851" anchor="ctr"/>
                </a:tc>
                <a:extLst>
                  <a:ext uri="{0D108BD9-81ED-4DB2-BD59-A6C34878D82A}">
                    <a16:rowId xmlns:a16="http://schemas.microsoft.com/office/drawing/2014/main" val="1126244828"/>
                  </a:ext>
                </a:extLst>
              </a:tr>
              <a:tr h="378160">
                <a:tc>
                  <a:txBody>
                    <a:bodyPr/>
                    <a:lstStyle/>
                    <a:p>
                      <a:pPr algn="ctr"/>
                      <a:r>
                        <a:rPr lang="en-US" sz="2000" b="1" dirty="0" err="1"/>
                        <a:t>kprobes</a:t>
                      </a:r>
                      <a:r>
                        <a:rPr lang="en-US" sz="2000" b="1" dirty="0"/>
                        <a:t>/</a:t>
                      </a:r>
                      <a:r>
                        <a:rPr lang="en-US" sz="2000" b="1" dirty="0" err="1"/>
                        <a:t>tracepoints</a:t>
                      </a:r>
                      <a:endParaRPr lang="en-US" sz="2000" b="1" dirty="0"/>
                    </a:p>
                  </a:txBody>
                  <a:tcPr marL="77702" marR="77702" marT="38851" marB="38851" anchor="ctr"/>
                </a:tc>
                <a:tc>
                  <a:txBody>
                    <a:bodyPr/>
                    <a:lstStyle/>
                    <a:p>
                      <a:pPr algn="ctr"/>
                      <a:r>
                        <a:rPr lang="zh-CN" altLang="en-US" sz="1800"/>
                        <a:t>支持</a:t>
                      </a:r>
                    </a:p>
                  </a:txBody>
                  <a:tcPr marL="77702" marR="77702" marT="38851" marB="38851" anchor="ctr"/>
                </a:tc>
                <a:tc>
                  <a:txBody>
                    <a:bodyPr/>
                    <a:lstStyle/>
                    <a:p>
                      <a:pPr algn="ctr"/>
                      <a:r>
                        <a:rPr lang="zh-CN" altLang="en-US" sz="1800" dirty="0"/>
                        <a:t>支持</a:t>
                      </a:r>
                    </a:p>
                  </a:txBody>
                  <a:tcPr marL="77702" marR="77702" marT="38851" marB="38851" anchor="ctr"/>
                </a:tc>
                <a:extLst>
                  <a:ext uri="{0D108BD9-81ED-4DB2-BD59-A6C34878D82A}">
                    <a16:rowId xmlns:a16="http://schemas.microsoft.com/office/drawing/2014/main" val="207681762"/>
                  </a:ext>
                </a:extLst>
              </a:tr>
              <a:tr h="619232">
                <a:tc>
                  <a:txBody>
                    <a:bodyPr/>
                    <a:lstStyle/>
                    <a:p>
                      <a:pPr algn="ctr"/>
                      <a:r>
                        <a:rPr lang="zh-CN" altLang="en-US" sz="2000" b="1" dirty="0"/>
                        <a:t>安全性</a:t>
                      </a:r>
                    </a:p>
                  </a:txBody>
                  <a:tcPr marL="77702" marR="77702" marT="38851" marB="38851" anchor="ctr"/>
                </a:tc>
                <a:tc>
                  <a:txBody>
                    <a:bodyPr/>
                    <a:lstStyle/>
                    <a:p>
                      <a:pPr algn="ctr"/>
                      <a:r>
                        <a:rPr lang="zh-CN" altLang="en-US" sz="1800" dirty="0"/>
                        <a:t>可能引入安全漏洞或导致内核 </a:t>
                      </a:r>
                      <a:r>
                        <a:rPr lang="en-US" sz="1800" dirty="0"/>
                        <a:t>Panic</a:t>
                      </a:r>
                    </a:p>
                  </a:txBody>
                  <a:tcPr marL="77702" marR="77702" marT="38851" marB="38851" anchor="ctr"/>
                </a:tc>
                <a:tc>
                  <a:txBody>
                    <a:bodyPr/>
                    <a:lstStyle/>
                    <a:p>
                      <a:pPr algn="ctr"/>
                      <a:r>
                        <a:rPr lang="zh-CN" altLang="en-US" sz="1800"/>
                        <a:t>通过验证器进行检查，可以保障内核安全</a:t>
                      </a:r>
                    </a:p>
                  </a:txBody>
                  <a:tcPr marL="77702" marR="77702" marT="38851" marB="38851" anchor="ctr"/>
                </a:tc>
                <a:extLst>
                  <a:ext uri="{0D108BD9-81ED-4DB2-BD59-A6C34878D82A}">
                    <a16:rowId xmlns:a16="http://schemas.microsoft.com/office/drawing/2014/main" val="1933490828"/>
                  </a:ext>
                </a:extLst>
              </a:tr>
              <a:tr h="619232">
                <a:tc>
                  <a:txBody>
                    <a:bodyPr/>
                    <a:lstStyle/>
                    <a:p>
                      <a:pPr algn="ctr"/>
                      <a:r>
                        <a:rPr lang="zh-CN" altLang="en-US" sz="2000" b="1" dirty="0"/>
                        <a:t>内核函数</a:t>
                      </a:r>
                    </a:p>
                  </a:txBody>
                  <a:tcPr marL="77702" marR="77702" marT="38851" marB="38851" anchor="ctr"/>
                </a:tc>
                <a:tc>
                  <a:txBody>
                    <a:bodyPr/>
                    <a:lstStyle/>
                    <a:p>
                      <a:pPr algn="ctr"/>
                      <a:r>
                        <a:rPr lang="zh-CN" altLang="en-US" sz="1800" dirty="0"/>
                        <a:t>可以调用内核函数</a:t>
                      </a:r>
                    </a:p>
                  </a:txBody>
                  <a:tcPr marL="77702" marR="77702" marT="38851" marB="38851" anchor="ctr"/>
                </a:tc>
                <a:tc>
                  <a:txBody>
                    <a:bodyPr/>
                    <a:lstStyle/>
                    <a:p>
                      <a:pPr algn="ctr"/>
                      <a:r>
                        <a:rPr lang="zh-CN" altLang="en-US" sz="1800"/>
                        <a:t>只能通过 </a:t>
                      </a:r>
                      <a:r>
                        <a:rPr lang="en-US" sz="1800"/>
                        <a:t>BPF Helper </a:t>
                      </a:r>
                      <a:r>
                        <a:rPr lang="zh-CN" altLang="en-US" sz="1800"/>
                        <a:t>函数调用</a:t>
                      </a:r>
                    </a:p>
                  </a:txBody>
                  <a:tcPr marL="77702" marR="77702" marT="38851" marB="38851" anchor="ctr"/>
                </a:tc>
                <a:extLst>
                  <a:ext uri="{0D108BD9-81ED-4DB2-BD59-A6C34878D82A}">
                    <a16:rowId xmlns:a16="http://schemas.microsoft.com/office/drawing/2014/main" val="81909162"/>
                  </a:ext>
                </a:extLst>
              </a:tr>
              <a:tr h="619232">
                <a:tc>
                  <a:txBody>
                    <a:bodyPr/>
                    <a:lstStyle/>
                    <a:p>
                      <a:pPr algn="ctr"/>
                      <a:r>
                        <a:rPr lang="zh-CN" altLang="en-US" sz="2000" b="1" dirty="0"/>
                        <a:t>编译性</a:t>
                      </a:r>
                    </a:p>
                  </a:txBody>
                  <a:tcPr marL="77702" marR="77702" marT="38851" marB="38851" anchor="ctr"/>
                </a:tc>
                <a:tc>
                  <a:txBody>
                    <a:bodyPr/>
                    <a:lstStyle/>
                    <a:p>
                      <a:pPr algn="ctr"/>
                      <a:r>
                        <a:rPr lang="zh-CN" altLang="en-US" sz="1800"/>
                        <a:t>需要编译内核</a:t>
                      </a:r>
                    </a:p>
                  </a:txBody>
                  <a:tcPr marL="77702" marR="77702" marT="38851" marB="38851" anchor="ctr"/>
                </a:tc>
                <a:tc>
                  <a:txBody>
                    <a:bodyPr/>
                    <a:lstStyle/>
                    <a:p>
                      <a:pPr algn="ctr"/>
                      <a:r>
                        <a:rPr lang="zh-CN" altLang="en-US" sz="1800"/>
                        <a:t>不需要编译内核，引入头文件即可</a:t>
                      </a:r>
                    </a:p>
                  </a:txBody>
                  <a:tcPr marL="77702" marR="77702" marT="38851" marB="38851" anchor="ctr"/>
                </a:tc>
                <a:extLst>
                  <a:ext uri="{0D108BD9-81ED-4DB2-BD59-A6C34878D82A}">
                    <a16:rowId xmlns:a16="http://schemas.microsoft.com/office/drawing/2014/main" val="446702340"/>
                  </a:ext>
                </a:extLst>
              </a:tr>
              <a:tr h="619232">
                <a:tc>
                  <a:txBody>
                    <a:bodyPr/>
                    <a:lstStyle/>
                    <a:p>
                      <a:pPr algn="ctr"/>
                      <a:r>
                        <a:rPr lang="zh-CN" altLang="en-US" sz="2000" b="1" dirty="0"/>
                        <a:t>运行</a:t>
                      </a:r>
                    </a:p>
                  </a:txBody>
                  <a:tcPr marL="77702" marR="77702" marT="38851" marB="38851" anchor="ctr"/>
                </a:tc>
                <a:tc>
                  <a:txBody>
                    <a:bodyPr/>
                    <a:lstStyle/>
                    <a:p>
                      <a:pPr algn="ctr"/>
                      <a:r>
                        <a:rPr lang="zh-CN" altLang="en-US" sz="1800"/>
                        <a:t>基于相同内核运行</a:t>
                      </a:r>
                    </a:p>
                  </a:txBody>
                  <a:tcPr marL="77702" marR="77702" marT="38851" marB="38851" anchor="ctr"/>
                </a:tc>
                <a:tc>
                  <a:txBody>
                    <a:bodyPr/>
                    <a:lstStyle/>
                    <a:p>
                      <a:pPr algn="ctr"/>
                      <a:r>
                        <a:rPr lang="zh-CN" altLang="en-US" sz="1800" dirty="0"/>
                        <a:t>基于稳定 </a:t>
                      </a:r>
                      <a:r>
                        <a:rPr lang="en-US" altLang="zh-CN" sz="1800" dirty="0"/>
                        <a:t>ABI </a:t>
                      </a:r>
                      <a:r>
                        <a:rPr lang="zh-CN" altLang="en-US" sz="1800" dirty="0"/>
                        <a:t>的 </a:t>
                      </a:r>
                      <a:r>
                        <a:rPr lang="en-US" altLang="zh-CN" sz="1800" dirty="0"/>
                        <a:t>BPF </a:t>
                      </a:r>
                      <a:r>
                        <a:rPr lang="zh-CN" altLang="en-US" sz="1800" dirty="0"/>
                        <a:t>程序可以编译一次，各处运行</a:t>
                      </a:r>
                    </a:p>
                  </a:txBody>
                  <a:tcPr marL="77702" marR="77702" marT="38851" marB="38851" anchor="ctr"/>
                </a:tc>
                <a:extLst>
                  <a:ext uri="{0D108BD9-81ED-4DB2-BD59-A6C34878D82A}">
                    <a16:rowId xmlns:a16="http://schemas.microsoft.com/office/drawing/2014/main" val="324528042"/>
                  </a:ext>
                </a:extLst>
              </a:tr>
              <a:tr h="378160">
                <a:tc>
                  <a:txBody>
                    <a:bodyPr/>
                    <a:lstStyle/>
                    <a:p>
                      <a:pPr algn="ctr"/>
                      <a:r>
                        <a:rPr lang="zh-CN" altLang="en-US" sz="2000" b="1" dirty="0"/>
                        <a:t>与应用程序交互</a:t>
                      </a:r>
                    </a:p>
                  </a:txBody>
                  <a:tcPr marL="77702" marR="77702" marT="38851" marB="38851" anchor="ctr"/>
                </a:tc>
                <a:tc>
                  <a:txBody>
                    <a:bodyPr/>
                    <a:lstStyle/>
                    <a:p>
                      <a:pPr algn="ctr"/>
                      <a:r>
                        <a:rPr lang="zh-CN" altLang="en-US" sz="1800"/>
                        <a:t>打印日志或文件</a:t>
                      </a:r>
                    </a:p>
                  </a:txBody>
                  <a:tcPr marL="77702" marR="77702" marT="38851" marB="38851" anchor="ctr"/>
                </a:tc>
                <a:tc>
                  <a:txBody>
                    <a:bodyPr/>
                    <a:lstStyle/>
                    <a:p>
                      <a:pPr algn="ctr"/>
                      <a:r>
                        <a:rPr lang="zh-CN" altLang="en-US" sz="1800"/>
                        <a:t>通过 </a:t>
                      </a:r>
                      <a:r>
                        <a:rPr lang="en-US" sz="1800"/>
                        <a:t>perf_event </a:t>
                      </a:r>
                      <a:r>
                        <a:rPr lang="zh-CN" altLang="en-US" sz="1800"/>
                        <a:t>或 </a:t>
                      </a:r>
                      <a:r>
                        <a:rPr lang="en-US" sz="1800"/>
                        <a:t>map </a:t>
                      </a:r>
                      <a:r>
                        <a:rPr lang="zh-CN" altLang="en-US" sz="1800"/>
                        <a:t>结构</a:t>
                      </a:r>
                    </a:p>
                  </a:txBody>
                  <a:tcPr marL="77702" marR="77702" marT="38851" marB="38851" anchor="ctr"/>
                </a:tc>
                <a:extLst>
                  <a:ext uri="{0D108BD9-81ED-4DB2-BD59-A6C34878D82A}">
                    <a16:rowId xmlns:a16="http://schemas.microsoft.com/office/drawing/2014/main" val="2772733144"/>
                  </a:ext>
                </a:extLst>
              </a:tr>
              <a:tr h="378160">
                <a:tc>
                  <a:txBody>
                    <a:bodyPr/>
                    <a:lstStyle/>
                    <a:p>
                      <a:pPr algn="ctr"/>
                      <a:r>
                        <a:rPr lang="zh-CN" altLang="en-US" sz="2000" b="1" dirty="0"/>
                        <a:t>数据结构丰富性</a:t>
                      </a:r>
                    </a:p>
                  </a:txBody>
                  <a:tcPr marL="77702" marR="77702" marT="38851" marB="38851" anchor="ctr"/>
                </a:tc>
                <a:tc>
                  <a:txBody>
                    <a:bodyPr/>
                    <a:lstStyle/>
                    <a:p>
                      <a:pPr algn="ctr"/>
                      <a:r>
                        <a:rPr lang="zh-CN" altLang="en-US" sz="1800" dirty="0"/>
                        <a:t>一般</a:t>
                      </a:r>
                    </a:p>
                  </a:txBody>
                  <a:tcPr marL="77702" marR="77702" marT="38851" marB="38851" anchor="ctr"/>
                </a:tc>
                <a:tc>
                  <a:txBody>
                    <a:bodyPr/>
                    <a:lstStyle/>
                    <a:p>
                      <a:pPr algn="ctr"/>
                      <a:r>
                        <a:rPr lang="zh-CN" altLang="en-US" sz="1800"/>
                        <a:t>丰富</a:t>
                      </a:r>
                    </a:p>
                  </a:txBody>
                  <a:tcPr marL="77702" marR="77702" marT="38851" marB="38851" anchor="ctr"/>
                </a:tc>
                <a:extLst>
                  <a:ext uri="{0D108BD9-81ED-4DB2-BD59-A6C34878D82A}">
                    <a16:rowId xmlns:a16="http://schemas.microsoft.com/office/drawing/2014/main" val="2216511954"/>
                  </a:ext>
                </a:extLst>
              </a:tr>
              <a:tr h="378160">
                <a:tc>
                  <a:txBody>
                    <a:bodyPr/>
                    <a:lstStyle/>
                    <a:p>
                      <a:pPr algn="ctr"/>
                      <a:r>
                        <a:rPr lang="zh-CN" altLang="en-US" sz="2000" b="1" dirty="0"/>
                        <a:t>入门门槛</a:t>
                      </a:r>
                    </a:p>
                  </a:txBody>
                  <a:tcPr marL="77702" marR="77702" marT="38851" marB="38851" anchor="ctr"/>
                </a:tc>
                <a:tc>
                  <a:txBody>
                    <a:bodyPr/>
                    <a:lstStyle/>
                    <a:p>
                      <a:pPr algn="ctr"/>
                      <a:r>
                        <a:rPr lang="zh-CN" altLang="en-US" sz="1800" dirty="0"/>
                        <a:t>高</a:t>
                      </a:r>
                    </a:p>
                  </a:txBody>
                  <a:tcPr marL="77702" marR="77702" marT="38851" marB="38851" anchor="ctr"/>
                </a:tc>
                <a:tc>
                  <a:txBody>
                    <a:bodyPr/>
                    <a:lstStyle/>
                    <a:p>
                      <a:pPr algn="ctr"/>
                      <a:r>
                        <a:rPr lang="zh-CN" altLang="en-US" sz="1800"/>
                        <a:t>低</a:t>
                      </a:r>
                    </a:p>
                  </a:txBody>
                  <a:tcPr marL="77702" marR="77702" marT="38851" marB="38851" anchor="ctr"/>
                </a:tc>
                <a:extLst>
                  <a:ext uri="{0D108BD9-81ED-4DB2-BD59-A6C34878D82A}">
                    <a16:rowId xmlns:a16="http://schemas.microsoft.com/office/drawing/2014/main" val="2400435911"/>
                  </a:ext>
                </a:extLst>
              </a:tr>
              <a:tr h="619232">
                <a:tc>
                  <a:txBody>
                    <a:bodyPr/>
                    <a:lstStyle/>
                    <a:p>
                      <a:pPr algn="ctr"/>
                      <a:r>
                        <a:rPr lang="zh-CN" altLang="en-US" sz="2000" b="1" dirty="0"/>
                        <a:t>升级</a:t>
                      </a:r>
                    </a:p>
                  </a:txBody>
                  <a:tcPr marL="77702" marR="77702" marT="38851" marB="38851" anchor="ctr"/>
                </a:tc>
                <a:tc>
                  <a:txBody>
                    <a:bodyPr/>
                    <a:lstStyle/>
                    <a:p>
                      <a:pPr algn="ctr"/>
                      <a:r>
                        <a:rPr lang="zh-CN" altLang="en-US" sz="1800" dirty="0"/>
                        <a:t>需要卸载和加载，可能导致处理流程中断</a:t>
                      </a:r>
                    </a:p>
                  </a:txBody>
                  <a:tcPr marL="77702" marR="77702" marT="38851" marB="38851" anchor="ctr"/>
                </a:tc>
                <a:tc>
                  <a:txBody>
                    <a:bodyPr/>
                    <a:lstStyle/>
                    <a:p>
                      <a:pPr algn="ctr"/>
                      <a:r>
                        <a:rPr lang="zh-CN" altLang="en-US" sz="1800" dirty="0"/>
                        <a:t>原子替换升级，不会造成处理流程中断</a:t>
                      </a:r>
                    </a:p>
                  </a:txBody>
                  <a:tcPr marL="77702" marR="77702" marT="38851" marB="38851" anchor="ctr"/>
                </a:tc>
                <a:extLst>
                  <a:ext uri="{0D108BD9-81ED-4DB2-BD59-A6C34878D82A}">
                    <a16:rowId xmlns:a16="http://schemas.microsoft.com/office/drawing/2014/main" val="4018767210"/>
                  </a:ext>
                </a:extLst>
              </a:tr>
              <a:tr h="378160">
                <a:tc>
                  <a:txBody>
                    <a:bodyPr/>
                    <a:lstStyle/>
                    <a:p>
                      <a:pPr algn="ctr"/>
                      <a:r>
                        <a:rPr lang="zh-CN" altLang="en-US" sz="2000" b="1" dirty="0"/>
                        <a:t>内核内置</a:t>
                      </a:r>
                    </a:p>
                  </a:txBody>
                  <a:tcPr marL="77702" marR="77702" marT="38851" marB="38851" anchor="ctr"/>
                </a:tc>
                <a:tc>
                  <a:txBody>
                    <a:bodyPr/>
                    <a:lstStyle/>
                    <a:p>
                      <a:pPr algn="ctr"/>
                      <a:r>
                        <a:rPr lang="zh-CN" altLang="en-US" sz="1800"/>
                        <a:t>视情况而定</a:t>
                      </a:r>
                    </a:p>
                  </a:txBody>
                  <a:tcPr marL="77702" marR="77702" marT="38851" marB="38851" anchor="ctr"/>
                </a:tc>
                <a:tc>
                  <a:txBody>
                    <a:bodyPr/>
                    <a:lstStyle/>
                    <a:p>
                      <a:pPr algn="ctr"/>
                      <a:r>
                        <a:rPr lang="zh-CN" altLang="en-US" sz="1800" dirty="0"/>
                        <a:t>内核内置支持</a:t>
                      </a:r>
                    </a:p>
                  </a:txBody>
                  <a:tcPr marL="77702" marR="77702" marT="38851" marB="38851" anchor="ctr"/>
                </a:tc>
                <a:extLst>
                  <a:ext uri="{0D108BD9-81ED-4DB2-BD59-A6C34878D82A}">
                    <a16:rowId xmlns:a16="http://schemas.microsoft.com/office/drawing/2014/main" val="3117452515"/>
                  </a:ext>
                </a:extLst>
              </a:tr>
            </a:tbl>
          </a:graphicData>
        </a:graphic>
      </p:graphicFrame>
    </p:spTree>
    <p:extLst>
      <p:ext uri="{BB962C8B-B14F-4D97-AF65-F5344CB8AC3E}">
        <p14:creationId xmlns:p14="http://schemas.microsoft.com/office/powerpoint/2010/main" val="3876557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56263" y="957054"/>
            <a:ext cx="7745296"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 </a:t>
            </a:r>
            <a:r>
              <a:rPr lang="zh-CN" altLang="en-US" sz="2800" b="1" dirty="0">
                <a:solidFill>
                  <a:srgbClr val="740003"/>
                </a:solidFill>
                <a:latin typeface="微软雅黑" panose="020B0503020204020204" pitchFamily="34" charset="-122"/>
                <a:ea typeface="微软雅黑" panose="020B0503020204020204" pitchFamily="34" charset="-122"/>
              </a:rPr>
              <a:t>设计思路与方案选取</a:t>
            </a:r>
            <a:r>
              <a:rPr lang="en-US" altLang="zh-CN" sz="2800" b="1" dirty="0">
                <a:solidFill>
                  <a:srgbClr val="740003"/>
                </a:solidFill>
                <a:latin typeface="微软雅黑" panose="020B0503020204020204" pitchFamily="34" charset="-122"/>
                <a:ea typeface="微软雅黑" panose="020B0503020204020204" pitchFamily="34" charset="-122"/>
              </a:rPr>
              <a:t>——</a:t>
            </a:r>
            <a:r>
              <a:rPr lang="en-US" altLang="zh-CN" sz="2800" b="1" dirty="0" err="1">
                <a:solidFill>
                  <a:srgbClr val="740003"/>
                </a:solidFill>
                <a:latin typeface="微软雅黑" panose="020B0503020204020204" pitchFamily="34" charset="-122"/>
                <a:ea typeface="微软雅黑" panose="020B0503020204020204" pitchFamily="34" charset="-122"/>
              </a:rPr>
              <a:t>eBPF</a:t>
            </a:r>
            <a:r>
              <a:rPr lang="zh-CN" altLang="en-US" sz="2800" b="1" dirty="0">
                <a:solidFill>
                  <a:srgbClr val="740003"/>
                </a:solidFill>
                <a:latin typeface="微软雅黑" panose="020B0503020204020204" pitchFamily="34" charset="-122"/>
                <a:ea typeface="微软雅黑" panose="020B0503020204020204" pitchFamily="34" charset="-122"/>
              </a:rPr>
              <a:t>挂载点</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7" y="1765148"/>
            <a:ext cx="13411201" cy="49757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spcBef>
                <a:spcPts val="500"/>
              </a:spcBef>
              <a:buSzPct val="100000"/>
              <a:defRPr sz="2400" b="1">
                <a:solidFill>
                  <a:srgbClr val="181C69"/>
                </a:solidFill>
              </a:defRPr>
            </a:pPr>
            <a:r>
              <a:rPr lang="zh-CN" altLang="en-US" sz="2400" dirty="0"/>
              <a:t>对于我们想要监控的</a:t>
            </a:r>
            <a:r>
              <a:rPr lang="en-US" altLang="zh-CN" sz="2400" dirty="0" err="1"/>
              <a:t>do_exit</a:t>
            </a:r>
            <a:r>
              <a:rPr lang="en-US" altLang="zh-CN" sz="2400" dirty="0"/>
              <a:t>()</a:t>
            </a:r>
            <a:r>
              <a:rPr lang="zh-CN" altLang="en-US" sz="2400" dirty="0"/>
              <a:t>函数，我们找到了几个可供检测的点：</a:t>
            </a:r>
            <a:endParaRPr lang="en-US" altLang="zh-CN" sz="2800" b="1" dirty="0"/>
          </a:p>
          <a:p>
            <a:pPr marL="452119" indent="-452119">
              <a:spcBef>
                <a:spcPts val="500"/>
              </a:spcBef>
              <a:buSzPct val="100000"/>
              <a:buFontTx/>
              <a:buChar char="❑"/>
              <a:defRPr sz="2400" b="1">
                <a:solidFill>
                  <a:srgbClr val="181C69"/>
                </a:solidFill>
              </a:defRPr>
            </a:pPr>
            <a:r>
              <a:rPr lang="en-US" altLang="zh-CN" dirty="0" err="1"/>
              <a:t>sched_process_exit</a:t>
            </a:r>
            <a:r>
              <a:rPr lang="en-US" altLang="zh-CN" dirty="0"/>
              <a:t> (</a:t>
            </a:r>
            <a:r>
              <a:rPr lang="en-US" altLang="zh-CN" dirty="0" err="1"/>
              <a:t>tracepoint</a:t>
            </a:r>
            <a:r>
              <a:rPr lang="en-US" altLang="zh-CN" dirty="0"/>
              <a:t>)</a:t>
            </a:r>
            <a:endParaRPr lang="zh-CN" altLang="en-US" dirty="0"/>
          </a:p>
          <a:p>
            <a:pPr marL="828039" lvl="1" indent="-375919">
              <a:spcBef>
                <a:spcPts val="400"/>
              </a:spcBef>
              <a:buClr>
                <a:srgbClr val="181C69"/>
              </a:buClr>
              <a:buSzPct val="100000"/>
              <a:buFontTx/>
              <a:buChar char="❑"/>
              <a:defRPr sz="2000"/>
            </a:pPr>
            <a:r>
              <a:rPr lang="zh-CN" altLang="en-US" dirty="0"/>
              <a:t>在</a:t>
            </a:r>
            <a:r>
              <a:rPr lang="en-US" altLang="zh-CN" dirty="0" err="1"/>
              <a:t>do_exit</a:t>
            </a:r>
            <a:r>
              <a:rPr lang="en-US" altLang="zh-CN" dirty="0"/>
              <a:t>()</a:t>
            </a:r>
            <a:r>
              <a:rPr lang="zh-CN" altLang="en-US" dirty="0"/>
              <a:t>函数内部静态插入的监测点</a:t>
            </a:r>
          </a:p>
          <a:p>
            <a:pPr marL="828039" lvl="1" indent="-375919">
              <a:spcBef>
                <a:spcPts val="400"/>
              </a:spcBef>
              <a:buClr>
                <a:srgbClr val="181C69"/>
              </a:buClr>
              <a:buSzPct val="100000"/>
              <a:buFontTx/>
              <a:buChar char="❑"/>
              <a:defRPr sz="2000"/>
            </a:pPr>
            <a:r>
              <a:rPr lang="zh-CN" altLang="en-US" dirty="0"/>
              <a:t>在</a:t>
            </a:r>
            <a:r>
              <a:rPr lang="en-US" altLang="zh-CN" dirty="0" err="1"/>
              <a:t>do_exit</a:t>
            </a:r>
            <a:r>
              <a:rPr lang="zh-CN" altLang="en-US" dirty="0"/>
              <a:t>函数运行到静态插入点时触发</a:t>
            </a:r>
            <a:endParaRPr lang="en-US" altLang="zh-CN" dirty="0"/>
          </a:p>
          <a:p>
            <a:pPr marL="452119" indent="-452119">
              <a:spcBef>
                <a:spcPts val="500"/>
              </a:spcBef>
              <a:buSzPct val="100000"/>
              <a:buFontTx/>
              <a:buChar char="❑"/>
              <a:defRPr sz="2400" b="1">
                <a:solidFill>
                  <a:srgbClr val="181C69"/>
                </a:solidFill>
              </a:defRPr>
            </a:pPr>
            <a:r>
              <a:rPr lang="en-US" altLang="zh-CN" dirty="0" err="1"/>
              <a:t>do_exit</a:t>
            </a:r>
            <a:r>
              <a:rPr lang="en-US" altLang="zh-CN" dirty="0"/>
              <a:t> (</a:t>
            </a:r>
            <a:r>
              <a:rPr lang="en-US" altLang="zh-CN" dirty="0" err="1"/>
              <a:t>kprobe</a:t>
            </a:r>
            <a:r>
              <a:rPr lang="en-US" altLang="zh-CN" dirty="0"/>
              <a:t>)</a:t>
            </a:r>
            <a:endParaRPr lang="zh-CN" altLang="en-US" dirty="0"/>
          </a:p>
          <a:p>
            <a:pPr marL="828039" lvl="1" indent="-375919">
              <a:spcBef>
                <a:spcPts val="400"/>
              </a:spcBef>
              <a:buClr>
                <a:srgbClr val="181C69"/>
              </a:buClr>
              <a:buSzPct val="100000"/>
              <a:buFontTx/>
              <a:buChar char="❑"/>
              <a:defRPr sz="2000"/>
            </a:pPr>
            <a:r>
              <a:rPr lang="zh-CN" altLang="en-US" dirty="0"/>
              <a:t>在</a:t>
            </a:r>
            <a:r>
              <a:rPr lang="en-US" altLang="zh-CN" dirty="0"/>
              <a:t>/sys/kernel/debug/tracing/</a:t>
            </a:r>
            <a:r>
              <a:rPr lang="en-US" altLang="zh-CN" dirty="0" err="1"/>
              <a:t>available_filter_functions</a:t>
            </a:r>
            <a:r>
              <a:rPr lang="zh-CN" altLang="en-US" dirty="0"/>
              <a:t>里可以找到，</a:t>
            </a:r>
            <a:endParaRPr lang="en-US" altLang="zh-CN" dirty="0"/>
          </a:p>
          <a:p>
            <a:pPr marL="452120" lvl="1">
              <a:spcBef>
                <a:spcPts val="400"/>
              </a:spcBef>
              <a:buClr>
                <a:srgbClr val="181C69"/>
              </a:buClr>
              <a:buSzPct val="100000"/>
              <a:defRPr sz="2000"/>
            </a:pPr>
            <a:r>
              <a:rPr lang="zh-CN" altLang="en-US" dirty="0"/>
              <a:t>说明这是我们可以用</a:t>
            </a:r>
            <a:r>
              <a:rPr lang="en-US" altLang="zh-CN" dirty="0" err="1"/>
              <a:t>kprobe</a:t>
            </a:r>
            <a:r>
              <a:rPr lang="zh-CN" altLang="en-US" dirty="0"/>
              <a:t>检测的函数</a:t>
            </a:r>
          </a:p>
          <a:p>
            <a:pPr marL="828039" lvl="1" indent="-375919">
              <a:spcBef>
                <a:spcPts val="400"/>
              </a:spcBef>
              <a:buClr>
                <a:srgbClr val="181C69"/>
              </a:buClr>
              <a:buSzPct val="100000"/>
              <a:buFontTx/>
              <a:buChar char="❑"/>
              <a:defRPr sz="2000"/>
            </a:pPr>
            <a:r>
              <a:rPr lang="zh-CN" altLang="en-US" dirty="0"/>
              <a:t>在进入</a:t>
            </a:r>
            <a:r>
              <a:rPr lang="en-US" altLang="zh-CN" dirty="0" err="1"/>
              <a:t>do_exit</a:t>
            </a:r>
            <a:r>
              <a:rPr lang="zh-CN" altLang="en-US" dirty="0"/>
              <a:t>函数时触发</a:t>
            </a:r>
            <a:endParaRPr lang="en-US" altLang="zh-CN" dirty="0"/>
          </a:p>
          <a:p>
            <a:pPr marL="452119" indent="-452119">
              <a:spcBef>
                <a:spcPts val="500"/>
              </a:spcBef>
              <a:buSzPct val="100000"/>
              <a:buFontTx/>
              <a:buChar char="❑"/>
              <a:defRPr sz="2400" b="1">
                <a:solidFill>
                  <a:srgbClr val="181C69"/>
                </a:solidFill>
              </a:defRPr>
            </a:pPr>
            <a:r>
              <a:rPr lang="en-US" altLang="zh-CN" dirty="0" err="1"/>
              <a:t>sys_enter_exit</a:t>
            </a:r>
            <a:r>
              <a:rPr lang="en-US" altLang="zh-CN" dirty="0"/>
              <a:t>(</a:t>
            </a:r>
            <a:r>
              <a:rPr lang="en-US" altLang="zh-CN" dirty="0" err="1"/>
              <a:t>tracepoint</a:t>
            </a:r>
            <a:r>
              <a:rPr lang="en-US" altLang="zh-CN" dirty="0"/>
              <a:t>)</a:t>
            </a:r>
            <a:endParaRPr lang="zh-CN" altLang="en-US" dirty="0"/>
          </a:p>
          <a:p>
            <a:pPr marL="828039" lvl="1" indent="-375919">
              <a:spcBef>
                <a:spcPts val="400"/>
              </a:spcBef>
              <a:buClr>
                <a:srgbClr val="181C69"/>
              </a:buClr>
              <a:buSzPct val="100000"/>
              <a:buFontTx/>
              <a:buChar char="❑"/>
              <a:defRPr sz="2000"/>
            </a:pPr>
            <a:r>
              <a:rPr lang="zh-CN" altLang="en-US" dirty="0"/>
              <a:t>进入</a:t>
            </a:r>
            <a:r>
              <a:rPr lang="en-US" altLang="zh-CN" dirty="0" err="1"/>
              <a:t>sys_exit</a:t>
            </a:r>
            <a:r>
              <a:rPr lang="zh-CN" altLang="en-US" dirty="0"/>
              <a:t>系统调用（是对</a:t>
            </a:r>
            <a:r>
              <a:rPr lang="en-US" altLang="zh-CN" dirty="0" err="1"/>
              <a:t>do_exit</a:t>
            </a:r>
            <a:r>
              <a:rPr lang="en-US" altLang="zh-CN" dirty="0"/>
              <a:t>()</a:t>
            </a:r>
            <a:r>
              <a:rPr lang="zh-CN" altLang="en-US" dirty="0"/>
              <a:t>函数封装的系统调用接口）</a:t>
            </a:r>
          </a:p>
          <a:p>
            <a:pPr marL="828039" lvl="1" indent="-375919">
              <a:spcBef>
                <a:spcPts val="400"/>
              </a:spcBef>
              <a:buClr>
                <a:srgbClr val="181C69"/>
              </a:buClr>
              <a:buSzPct val="100000"/>
              <a:buFontTx/>
              <a:buChar char="❑"/>
              <a:defRPr sz="2000"/>
            </a:pPr>
            <a:r>
              <a:rPr lang="zh-CN" altLang="en-US" dirty="0"/>
              <a:t>进入</a:t>
            </a:r>
            <a:r>
              <a:rPr lang="en-US" altLang="zh-CN" dirty="0" err="1"/>
              <a:t>sys_exit</a:t>
            </a:r>
            <a:r>
              <a:rPr lang="zh-CN" altLang="en-US" dirty="0"/>
              <a:t>系统调用时触发</a:t>
            </a:r>
            <a:endParaRPr lang="en-US" altLang="zh-CN" dirty="0"/>
          </a:p>
          <a:p>
            <a:pPr marL="452120" lvl="1">
              <a:spcBef>
                <a:spcPts val="400"/>
              </a:spcBef>
              <a:buClr>
                <a:srgbClr val="181C69"/>
              </a:buClr>
              <a:buSzPct val="100000"/>
              <a:defRPr sz="2000"/>
            </a:pPr>
            <a:endParaRPr lang="en-US" altLang="zh-CN" dirty="0"/>
          </a:p>
          <a:p>
            <a:pPr>
              <a:spcBef>
                <a:spcPts val="500"/>
              </a:spcBef>
              <a:buSzPct val="100000"/>
              <a:defRPr sz="2400" b="1">
                <a:solidFill>
                  <a:srgbClr val="181C69"/>
                </a:solidFill>
              </a:defRPr>
            </a:pPr>
            <a:endParaRPr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616356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6BD956D2-D434-4CA7-B3A8-5493AD9D2A26}"/>
              </a:ext>
            </a:extLst>
          </p:cNvPr>
          <p:cNvSpPr txBox="1"/>
          <p:nvPr/>
        </p:nvSpPr>
        <p:spPr>
          <a:xfrm>
            <a:off x="856263" y="957054"/>
            <a:ext cx="8063012" cy="523220"/>
          </a:xfrm>
          <a:prstGeom prst="rect">
            <a:avLst/>
          </a:prstGeom>
          <a:noFill/>
        </p:spPr>
        <p:txBody>
          <a:bodyPr wrap="square" rtlCol="0">
            <a:spAutoFit/>
          </a:bodyPr>
          <a:lstStyle/>
          <a:p>
            <a:r>
              <a:rPr lang="en-US" altLang="zh-CN" sz="2800" b="1" dirty="0">
                <a:solidFill>
                  <a:srgbClr val="740003"/>
                </a:solidFill>
                <a:latin typeface="微软雅黑" panose="020B0503020204020204" pitchFamily="34" charset="-122"/>
                <a:ea typeface="微软雅黑" panose="020B0503020204020204" pitchFamily="34" charset="-122"/>
              </a:rPr>
              <a:t>1. </a:t>
            </a:r>
            <a:r>
              <a:rPr lang="zh-CN" altLang="en-US" sz="2800" b="1" dirty="0">
                <a:solidFill>
                  <a:srgbClr val="740003"/>
                </a:solidFill>
                <a:latin typeface="微软雅黑" panose="020B0503020204020204" pitchFamily="34" charset="-122"/>
                <a:ea typeface="微软雅黑" panose="020B0503020204020204" pitchFamily="34" charset="-122"/>
              </a:rPr>
              <a:t>设计思路与方案选取</a:t>
            </a:r>
            <a:r>
              <a:rPr lang="en-US" altLang="zh-CN" sz="2800" b="1" dirty="0">
                <a:solidFill>
                  <a:srgbClr val="740003"/>
                </a:solidFill>
                <a:latin typeface="微软雅黑" panose="020B0503020204020204" pitchFamily="34" charset="-122"/>
                <a:ea typeface="微软雅黑" panose="020B0503020204020204" pitchFamily="34" charset="-122"/>
              </a:rPr>
              <a:t>——</a:t>
            </a:r>
            <a:r>
              <a:rPr lang="en-US" altLang="zh-CN" sz="2800" b="1" dirty="0" err="1">
                <a:solidFill>
                  <a:srgbClr val="740003"/>
                </a:solidFill>
                <a:latin typeface="微软雅黑" panose="020B0503020204020204" pitchFamily="34" charset="-122"/>
                <a:ea typeface="微软雅黑" panose="020B0503020204020204" pitchFamily="34" charset="-122"/>
              </a:rPr>
              <a:t>eBPF</a:t>
            </a:r>
            <a:r>
              <a:rPr lang="zh-CN" altLang="en-US" sz="2800" b="1" dirty="0">
                <a:solidFill>
                  <a:srgbClr val="740003"/>
                </a:solidFill>
                <a:latin typeface="微软雅黑" panose="020B0503020204020204" pitchFamily="34" charset="-122"/>
                <a:ea typeface="微软雅黑" panose="020B0503020204020204" pitchFamily="34" charset="-122"/>
              </a:rPr>
              <a:t>挂载点选取过程</a:t>
            </a:r>
          </a:p>
        </p:txBody>
      </p:sp>
      <p:sp>
        <p:nvSpPr>
          <p:cNvPr id="20" name="内容占位符 2">
            <a:extLst>
              <a:ext uri="{FF2B5EF4-FFF2-40B4-BE49-F238E27FC236}">
                <a16:creationId xmlns:a16="http://schemas.microsoft.com/office/drawing/2014/main" id="{33181E80-71BF-6985-CBCA-94B946AA49F7}"/>
              </a:ext>
            </a:extLst>
          </p:cNvPr>
          <p:cNvSpPr txBox="1"/>
          <p:nvPr/>
        </p:nvSpPr>
        <p:spPr>
          <a:xfrm>
            <a:off x="610448" y="1765148"/>
            <a:ext cx="10824366" cy="40293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452119" indent="-452119">
              <a:spcBef>
                <a:spcPts val="500"/>
              </a:spcBef>
              <a:buSzPct val="100000"/>
              <a:buFontTx/>
              <a:buChar char="❑"/>
              <a:defRPr sz="2400" b="1">
                <a:solidFill>
                  <a:srgbClr val="181C69"/>
                </a:solidFill>
              </a:defRPr>
            </a:pPr>
            <a:r>
              <a:rPr lang="zh-CN" altLang="en-US" dirty="0"/>
              <a:t>挂载点的选取主要考虑：</a:t>
            </a:r>
          </a:p>
          <a:p>
            <a:pPr marL="828039" lvl="1" indent="-375919">
              <a:spcBef>
                <a:spcPts val="400"/>
              </a:spcBef>
              <a:buClr>
                <a:srgbClr val="181C69"/>
              </a:buClr>
              <a:buSzPct val="100000"/>
              <a:buFontTx/>
              <a:buChar char="❑"/>
              <a:defRPr sz="2000"/>
            </a:pPr>
            <a:r>
              <a:rPr lang="zh-CN" altLang="en-US" dirty="0"/>
              <a:t>能否在所有进程退出时都触发</a:t>
            </a:r>
          </a:p>
          <a:p>
            <a:pPr marL="828039" lvl="1" indent="-375919">
              <a:spcBef>
                <a:spcPts val="400"/>
              </a:spcBef>
              <a:buClr>
                <a:srgbClr val="181C69"/>
              </a:buClr>
              <a:buSzPct val="100000"/>
              <a:buFontTx/>
              <a:buChar char="❑"/>
              <a:defRPr sz="2000"/>
            </a:pPr>
            <a:r>
              <a:rPr lang="zh-CN" altLang="en-US" dirty="0"/>
              <a:t>能否在触发时，我们想要读取的进程信息对应得进程资源还没有被操作系统释放</a:t>
            </a:r>
            <a:endParaRPr lang="en-US" altLang="zh-CN" dirty="0"/>
          </a:p>
          <a:p>
            <a:pPr marL="452119" indent="-452119">
              <a:spcBef>
                <a:spcPts val="500"/>
              </a:spcBef>
              <a:buSzPct val="100000"/>
              <a:buFontTx/>
              <a:buChar char="❑"/>
              <a:defRPr sz="2400" b="1">
                <a:solidFill>
                  <a:srgbClr val="181C69"/>
                </a:solidFill>
              </a:defRPr>
            </a:pPr>
            <a:r>
              <a:rPr lang="zh-CN" altLang="en-US" dirty="0"/>
              <a:t>选取了利用</a:t>
            </a:r>
            <a:r>
              <a:rPr lang="en-US" altLang="zh-CN" dirty="0" err="1"/>
              <a:t>kprobe</a:t>
            </a:r>
            <a:r>
              <a:rPr lang="zh-CN" altLang="en-US" dirty="0"/>
              <a:t>机制来追踪</a:t>
            </a:r>
            <a:r>
              <a:rPr lang="en-US" altLang="zh-CN" dirty="0" err="1"/>
              <a:t>do_exit</a:t>
            </a:r>
            <a:r>
              <a:rPr lang="en-US" altLang="zh-CN" dirty="0"/>
              <a:t>()</a:t>
            </a:r>
          </a:p>
          <a:p>
            <a:pPr marL="452119" indent="-452119">
              <a:spcBef>
                <a:spcPts val="500"/>
              </a:spcBef>
              <a:buSzPct val="100000"/>
              <a:buFontTx/>
              <a:buChar char="❑"/>
              <a:defRPr sz="2400" b="1">
                <a:solidFill>
                  <a:srgbClr val="181C69"/>
                </a:solidFill>
              </a:defRPr>
            </a:pPr>
            <a:r>
              <a:rPr lang="zh-CN" altLang="en-US" dirty="0"/>
              <a:t>不选另外两个原因</a:t>
            </a:r>
          </a:p>
          <a:p>
            <a:pPr marL="828039" lvl="1" indent="-375919">
              <a:spcBef>
                <a:spcPts val="400"/>
              </a:spcBef>
              <a:buClr>
                <a:srgbClr val="181C69"/>
              </a:buClr>
              <a:buSzPct val="100000"/>
              <a:buFontTx/>
              <a:buChar char="❑"/>
              <a:defRPr sz="2000"/>
            </a:pPr>
            <a:r>
              <a:rPr lang="en-US" altLang="zh-CN" dirty="0" err="1"/>
              <a:t>sched_process_exit</a:t>
            </a:r>
            <a:r>
              <a:rPr lang="zh-CN" altLang="en-US" dirty="0"/>
              <a:t>在</a:t>
            </a:r>
            <a:r>
              <a:rPr lang="en-US" altLang="zh-CN" dirty="0" err="1"/>
              <a:t>do_exit</a:t>
            </a:r>
            <a:r>
              <a:rPr lang="en-US" altLang="zh-CN" dirty="0"/>
              <a:t>()</a:t>
            </a:r>
            <a:r>
              <a:rPr lang="zh-CN" altLang="en-US" dirty="0"/>
              <a:t>内核源码里面插入的地方在</a:t>
            </a:r>
            <a:r>
              <a:rPr lang="en-US" altLang="zh-CN" dirty="0" err="1"/>
              <a:t>exit_mm</a:t>
            </a:r>
            <a:r>
              <a:rPr lang="zh-CN" altLang="en-US" dirty="0"/>
              <a:t>函数（</a:t>
            </a:r>
            <a:r>
              <a:rPr lang="zh-CN" altLang="en-US" b="1" dirty="0"/>
              <a:t>释放进程占有内存的函数</a:t>
            </a:r>
            <a:r>
              <a:rPr lang="zh-CN" altLang="en-US" dirty="0"/>
              <a:t>）的</a:t>
            </a:r>
            <a:r>
              <a:rPr lang="zh-CN" altLang="en-US" b="1" dirty="0"/>
              <a:t>后面</a:t>
            </a:r>
            <a:r>
              <a:rPr lang="zh-CN" altLang="en-US" dirty="0"/>
              <a:t>，所以没办法读取进程占有内存里面的一些信息。</a:t>
            </a:r>
            <a:endParaRPr lang="en-US" altLang="zh-CN" dirty="0"/>
          </a:p>
          <a:p>
            <a:pPr marL="828039" lvl="1" indent="-375919">
              <a:spcBef>
                <a:spcPts val="400"/>
              </a:spcBef>
              <a:buClr>
                <a:srgbClr val="181C69"/>
              </a:buClr>
              <a:buSzPct val="100000"/>
              <a:buFontTx/>
              <a:buChar char="❑"/>
              <a:defRPr sz="2000"/>
            </a:pPr>
            <a:r>
              <a:rPr lang="en-US" altLang="zh-CN" dirty="0" err="1"/>
              <a:t>sys_enter_exit</a:t>
            </a:r>
            <a:r>
              <a:rPr lang="zh-CN" altLang="en-US" dirty="0"/>
              <a:t>则是在用户态执行</a:t>
            </a:r>
            <a:r>
              <a:rPr lang="en-US" altLang="zh-CN" dirty="0" err="1"/>
              <a:t>sys_exit</a:t>
            </a:r>
            <a:r>
              <a:rPr lang="zh-CN" altLang="en-US" dirty="0"/>
              <a:t>系统调用时才会触发，但是很多进程退出</a:t>
            </a:r>
            <a:r>
              <a:rPr lang="zh-CN" altLang="en-US" b="1" dirty="0"/>
              <a:t>不是显式地调用该系统调用</a:t>
            </a:r>
            <a:r>
              <a:rPr lang="zh-CN" altLang="en-US" dirty="0"/>
              <a:t>，所以不太适合本场景，经测试也发现这个挂载点和</a:t>
            </a:r>
            <a:r>
              <a:rPr lang="en-US" altLang="zh-CN" dirty="0" err="1"/>
              <a:t>kprobe</a:t>
            </a:r>
            <a:r>
              <a:rPr lang="zh-CN" altLang="en-US" dirty="0"/>
              <a:t>的</a:t>
            </a:r>
            <a:r>
              <a:rPr lang="en-US" altLang="zh-CN" dirty="0" err="1"/>
              <a:t>do_exit</a:t>
            </a:r>
            <a:r>
              <a:rPr lang="zh-CN" altLang="en-US" dirty="0"/>
              <a:t>入口处的</a:t>
            </a:r>
            <a:r>
              <a:rPr lang="zh-CN" altLang="en-US" b="1" dirty="0"/>
              <a:t>挂载点触发条件不同</a:t>
            </a:r>
            <a:r>
              <a:rPr lang="zh-CN" altLang="en-US" dirty="0"/>
              <a:t>。</a:t>
            </a:r>
            <a:endParaRPr lang="en-US" altLang="zh-CN" dirty="0"/>
          </a:p>
          <a:p>
            <a:pPr>
              <a:spcBef>
                <a:spcPts val="500"/>
              </a:spcBef>
              <a:buSzPct val="100000"/>
              <a:defRPr sz="2400" b="1">
                <a:solidFill>
                  <a:srgbClr val="181C69"/>
                </a:solidFill>
              </a:defRPr>
            </a:pPr>
            <a:endParaRPr dirty="0"/>
          </a:p>
        </p:txBody>
      </p:sp>
      <p:grpSp>
        <p:nvGrpSpPr>
          <p:cNvPr id="13" name="组合 12">
            <a:extLst>
              <a:ext uri="{FF2B5EF4-FFF2-40B4-BE49-F238E27FC236}">
                <a16:creationId xmlns:a16="http://schemas.microsoft.com/office/drawing/2014/main" id="{C87CBD81-73D7-7DC5-781B-58680C3BE8A6}"/>
              </a:ext>
            </a:extLst>
          </p:cNvPr>
          <p:cNvGrpSpPr/>
          <p:nvPr/>
        </p:nvGrpSpPr>
        <p:grpSpPr>
          <a:xfrm>
            <a:off x="-216816" y="135603"/>
            <a:ext cx="12897712" cy="614851"/>
            <a:chOff x="-216816" y="135603"/>
            <a:chExt cx="12897712" cy="614851"/>
          </a:xfrm>
        </p:grpSpPr>
        <p:grpSp>
          <p:nvGrpSpPr>
            <p:cNvPr id="16" name="组合 15">
              <a:extLst>
                <a:ext uri="{FF2B5EF4-FFF2-40B4-BE49-F238E27FC236}">
                  <a16:creationId xmlns:a16="http://schemas.microsoft.com/office/drawing/2014/main" id="{F575EC82-FC14-4B87-E0BB-46B8A9702B57}"/>
                </a:ext>
              </a:extLst>
            </p:cNvPr>
            <p:cNvGrpSpPr/>
            <p:nvPr/>
          </p:nvGrpSpPr>
          <p:grpSpPr>
            <a:xfrm>
              <a:off x="-216816" y="135603"/>
              <a:ext cx="1407260" cy="523220"/>
              <a:chOff x="-254000" y="172720"/>
              <a:chExt cx="898070" cy="523220"/>
            </a:xfrm>
            <a:solidFill>
              <a:srgbClr val="C00000"/>
            </a:solidFill>
          </p:grpSpPr>
          <p:sp>
            <p:nvSpPr>
              <p:cNvPr id="26" name="圆角矩形 4">
                <a:extLst>
                  <a:ext uri="{FF2B5EF4-FFF2-40B4-BE49-F238E27FC236}">
                    <a16:creationId xmlns:a16="http://schemas.microsoft.com/office/drawing/2014/main" id="{BB301030-0898-0128-011C-36264A839128}"/>
                  </a:ext>
                </a:extLst>
              </p:cNvPr>
              <p:cNvSpPr/>
              <p:nvPr/>
            </p:nvSpPr>
            <p:spPr>
              <a:xfrm>
                <a:off x="-254000" y="227083"/>
                <a:ext cx="898070" cy="439668"/>
              </a:xfrm>
              <a:prstGeom prst="roundRect">
                <a:avLst>
                  <a:gd name="adj" fmla="val 50000"/>
                </a:avLst>
              </a:prstGeom>
              <a:solidFill>
                <a:srgbClr val="204E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E2949B94-3252-4E94-1598-2764335FEBB1}"/>
                  </a:ext>
                </a:extLst>
              </p:cNvPr>
              <p:cNvSpPr txBox="1"/>
              <p:nvPr/>
            </p:nvSpPr>
            <p:spPr>
              <a:xfrm>
                <a:off x="-84461" y="172720"/>
                <a:ext cx="716790" cy="523220"/>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二、</a:t>
                </a:r>
              </a:p>
            </p:txBody>
          </p:sp>
        </p:grpSp>
        <p:sp>
          <p:nvSpPr>
            <p:cNvPr id="19" name="文本框 18">
              <a:extLst>
                <a:ext uri="{FF2B5EF4-FFF2-40B4-BE49-F238E27FC236}">
                  <a16:creationId xmlns:a16="http://schemas.microsoft.com/office/drawing/2014/main" id="{0E500DB9-18A5-8EDF-DC9D-B885074DB862}"/>
                </a:ext>
              </a:extLst>
            </p:cNvPr>
            <p:cNvSpPr txBox="1"/>
            <p:nvPr/>
          </p:nvSpPr>
          <p:spPr>
            <a:xfrm>
              <a:off x="1355413" y="165683"/>
              <a:ext cx="3057239" cy="584771"/>
            </a:xfrm>
            <a:prstGeom prst="rect">
              <a:avLst/>
            </a:prstGeom>
            <a:noFill/>
          </p:spPr>
          <p:txBody>
            <a:bodyPr wrap="none" lIns="91436" tIns="45718" rIns="91436" bIns="45718"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项目设计与实现</a:t>
              </a:r>
            </a:p>
          </p:txBody>
        </p:sp>
        <p:grpSp>
          <p:nvGrpSpPr>
            <p:cNvPr id="21" name="组合 20">
              <a:extLst>
                <a:ext uri="{FF2B5EF4-FFF2-40B4-BE49-F238E27FC236}">
                  <a16:creationId xmlns:a16="http://schemas.microsoft.com/office/drawing/2014/main" id="{3B513A4D-C503-1932-8E9A-C54FA898826D}"/>
                </a:ext>
              </a:extLst>
            </p:cNvPr>
            <p:cNvGrpSpPr/>
            <p:nvPr/>
          </p:nvGrpSpPr>
          <p:grpSpPr>
            <a:xfrm>
              <a:off x="4412651" y="217491"/>
              <a:ext cx="8268245" cy="439541"/>
              <a:chOff x="2584397" y="217491"/>
              <a:chExt cx="10096500" cy="439541"/>
            </a:xfrm>
            <a:solidFill>
              <a:srgbClr val="204E72"/>
            </a:solidFill>
          </p:grpSpPr>
          <p:sp>
            <p:nvSpPr>
              <p:cNvPr id="24" name="圆角矩形 3">
                <a:extLst>
                  <a:ext uri="{FF2B5EF4-FFF2-40B4-BE49-F238E27FC236}">
                    <a16:creationId xmlns:a16="http://schemas.microsoft.com/office/drawing/2014/main" id="{08E5F5EB-3378-A3EE-E9DD-EBE41C6240D1}"/>
                  </a:ext>
                </a:extLst>
              </p:cNvPr>
              <p:cNvSpPr/>
              <p:nvPr/>
            </p:nvSpPr>
            <p:spPr>
              <a:xfrm>
                <a:off x="2584397" y="217491"/>
                <a:ext cx="10083800" cy="32860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7">
                <a:extLst>
                  <a:ext uri="{FF2B5EF4-FFF2-40B4-BE49-F238E27FC236}">
                    <a16:creationId xmlns:a16="http://schemas.microsoft.com/office/drawing/2014/main" id="{E92A8FC3-9441-198D-2A22-2FA3CAEB09EA}"/>
                  </a:ext>
                </a:extLst>
              </p:cNvPr>
              <p:cNvSpPr/>
              <p:nvPr/>
            </p:nvSpPr>
            <p:spPr>
              <a:xfrm flipV="1">
                <a:off x="2597097" y="621032"/>
                <a:ext cx="10083800" cy="360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a:extLst>
                <a:ext uri="{FF2B5EF4-FFF2-40B4-BE49-F238E27FC236}">
                  <a16:creationId xmlns:a16="http://schemas.microsoft.com/office/drawing/2014/main" id="{96BFF201-84E1-2814-BDDB-394A160D4617}"/>
                </a:ext>
              </a:extLst>
            </p:cNvPr>
            <p:cNvPicPr>
              <a:picLocks noChangeAspect="1"/>
            </p:cNvPicPr>
            <p:nvPr/>
          </p:nvPicPr>
          <p:blipFill>
            <a:blip r:embed="rId3" cstate="print">
              <a:extLst>
                <a:ext uri="{28A0092B-C50C-407E-A947-70E740481C1C}">
                  <a14:useLocalDpi xmlns:a14="http://schemas.microsoft.com/office/drawing/2010/main" val="0"/>
                </a:ext>
              </a:extLst>
            </a:blip>
            <a:srcRect l="5863" r="5863"/>
            <a:stretch/>
          </p:blipFill>
          <p:spPr>
            <a:xfrm>
              <a:off x="10743083" y="159405"/>
              <a:ext cx="1264639" cy="444778"/>
            </a:xfrm>
            <a:prstGeom prst="rect">
              <a:avLst/>
            </a:prstGeom>
          </p:spPr>
        </p:pic>
        <p:sp>
          <p:nvSpPr>
            <p:cNvPr id="23" name="矩形 22">
              <a:extLst>
                <a:ext uri="{FF2B5EF4-FFF2-40B4-BE49-F238E27FC236}">
                  <a16:creationId xmlns:a16="http://schemas.microsoft.com/office/drawing/2014/main" id="{77E6AA4B-EE7B-6D6B-A9CB-D7254CDAAF82}"/>
                </a:ext>
              </a:extLst>
            </p:cNvPr>
            <p:cNvSpPr/>
            <p:nvPr/>
          </p:nvSpPr>
          <p:spPr>
            <a:xfrm>
              <a:off x="4564786" y="251251"/>
              <a:ext cx="2234899" cy="276995"/>
            </a:xfrm>
            <a:prstGeom prst="rect">
              <a:avLst/>
            </a:prstGeom>
            <a:solidFill>
              <a:srgbClr val="204E72"/>
            </a:solidFill>
          </p:spPr>
          <p:txBody>
            <a:bodyPr wrap="none" lIns="91436" tIns="45718" rIns="91436" bIns="45718">
              <a:spAutoFit/>
            </a:bodyPr>
            <a:lstStyle/>
            <a:p>
              <a:pPr algn="ctr"/>
              <a:r>
                <a:rPr lang="en-US" altLang="zh-CN" sz="1200" dirty="0">
                  <a:solidFill>
                    <a:schemeClr val="bg1"/>
                  </a:solidFill>
                  <a:latin typeface="微软雅黑" panose="020B0503020204020204" pitchFamily="34" charset="-122"/>
                  <a:ea typeface="微软雅黑" panose="020B0503020204020204" pitchFamily="34" charset="-122"/>
                </a:rPr>
                <a:t>Design and Implementation</a:t>
              </a:r>
            </a:p>
          </p:txBody>
        </p:sp>
      </p:grpSp>
    </p:spTree>
    <p:extLst>
      <p:ext uri="{BB962C8B-B14F-4D97-AF65-F5344CB8AC3E}">
        <p14:creationId xmlns:p14="http://schemas.microsoft.com/office/powerpoint/2010/main" val="1010200043"/>
      </p:ext>
    </p:extLst>
  </p:cSld>
  <p:clrMapOvr>
    <a:masterClrMapping/>
  </p:clrMapOvr>
</p:sld>
</file>

<file path=ppt/theme/theme1.xml><?xml version="1.0" encoding="utf-8"?>
<a:theme xmlns:a="http://schemas.openxmlformats.org/drawingml/2006/main" name="Office 主题">
  <a:themeElements>
    <a:clrScheme name="绿色">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1800</TotalTime>
  <Words>2916</Words>
  <Application>Microsoft Office PowerPoint</Application>
  <PresentationFormat>宽屏</PresentationFormat>
  <Paragraphs>360</Paragraphs>
  <Slides>29</Slides>
  <Notes>27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29</vt:i4>
      </vt:variant>
    </vt:vector>
  </HeadingPairs>
  <TitlesOfParts>
    <vt:vector size="39" baseType="lpstr">
      <vt:lpstr>等线</vt:lpstr>
      <vt:lpstr>微软雅黑</vt:lpstr>
      <vt:lpstr>Arial</vt:lpstr>
      <vt:lpstr>Calibri</vt:lpstr>
      <vt:lpstr>Calibri Light</vt:lpstr>
      <vt:lpstr>Cambria Math</vt:lpstr>
      <vt:lpstr>Times New Roman</vt:lpstr>
      <vt:lpstr>Verdana</vt:lpstr>
      <vt:lpstr>Wingdings</vt:lpstr>
      <vt:lpstr>Office 主题</vt:lpstr>
      <vt:lpstr>PowerPoint 演示文稿</vt:lpstr>
      <vt:lpstr>内容提要</vt:lpstr>
      <vt:lpstr>PowerPoint 演示文稿</vt:lpstr>
      <vt:lpstr>PowerPoint 演示文稿</vt:lpstr>
      <vt:lpstr>内容提要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内容提要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内容提要</vt:lpstr>
      <vt:lpstr>PowerPoint 演示文稿</vt:lpstr>
      <vt:lpstr>PowerPoint 演示文稿</vt:lpstr>
      <vt:lpstr>PowerPoint 演示文稿</vt:lpstr>
      <vt:lpstr>PowerPoint 演示文稿</vt:lpstr>
    </vt:vector>
  </TitlesOfParts>
  <Company>基础架构处</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0022</dc:title>
  <dc:creator>ZK</dc:creator>
  <cp:lastModifiedBy>唐 喆</cp:lastModifiedBy>
  <cp:revision>417</cp:revision>
  <dcterms:created xsi:type="dcterms:W3CDTF">2017-04-21T07:43:00Z</dcterms:created>
  <dcterms:modified xsi:type="dcterms:W3CDTF">2022-08-15T12:52:43Z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